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9" r:id="rId7"/>
    <p:sldId id="261" r:id="rId8"/>
    <p:sldId id="262" r:id="rId9"/>
    <p:sldId id="270" r:id="rId10"/>
    <p:sldId id="271" r:id="rId11"/>
    <p:sldId id="263" r:id="rId12"/>
    <p:sldId id="264" r:id="rId13"/>
    <p:sldId id="265" r:id="rId14"/>
    <p:sldId id="272" r:id="rId15"/>
    <p:sldId id="266"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sorterViewPr>
    <p:cViewPr>
      <p:scale>
        <a:sx n="150" d="100"/>
        <a:sy n="150" d="100"/>
      </p:scale>
      <p:origin x="0" y="5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5AE36-C0F2-4B38-91B6-C21EB3687D59}" type="datetimeFigureOut">
              <a:rPr kumimoji="1" lang="ja-JP" altLang="en-US" smtClean="0"/>
              <a:t>2014/2/21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005B0-C0B0-44D0-BF13-CE911EDA7FD3}" type="slidenum">
              <a:rPr kumimoji="1" lang="ja-JP" altLang="en-US" smtClean="0"/>
              <a:t>‹#›</a:t>
            </a:fld>
            <a:endParaRPr kumimoji="1" lang="ja-JP" altLang="en-US"/>
          </a:p>
        </p:txBody>
      </p:sp>
    </p:spTree>
    <p:extLst>
      <p:ext uri="{BB962C8B-B14F-4D97-AF65-F5344CB8AC3E}">
        <p14:creationId xmlns:p14="http://schemas.microsoft.com/office/powerpoint/2010/main" val="2827841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a:t>
            </a:fld>
            <a:endParaRPr kumimoji="1" lang="ja-JP" altLang="en-US"/>
          </a:p>
        </p:txBody>
      </p:sp>
    </p:spTree>
    <p:extLst>
      <p:ext uri="{BB962C8B-B14F-4D97-AF65-F5344CB8AC3E}">
        <p14:creationId xmlns:p14="http://schemas.microsoft.com/office/powerpoint/2010/main" val="670046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10</a:t>
            </a:fld>
            <a:endParaRPr kumimoji="1" lang="ja-JP" altLang="en-US"/>
          </a:p>
        </p:txBody>
      </p:sp>
    </p:spTree>
    <p:extLst>
      <p:ext uri="{BB962C8B-B14F-4D97-AF65-F5344CB8AC3E}">
        <p14:creationId xmlns:p14="http://schemas.microsoft.com/office/powerpoint/2010/main" val="3767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11</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12</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13</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14</a:t>
            </a:fld>
            <a:endParaRPr kumimoji="1" lang="ja-JP" altLang="en-US"/>
          </a:p>
        </p:txBody>
      </p:sp>
    </p:spTree>
    <p:extLst>
      <p:ext uri="{BB962C8B-B14F-4D97-AF65-F5344CB8AC3E}">
        <p14:creationId xmlns:p14="http://schemas.microsoft.com/office/powerpoint/2010/main" val="1753073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15</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2</a:t>
            </a:fld>
            <a:endParaRPr kumimoji="1" lang="ja-JP" altLang="en-US"/>
          </a:p>
        </p:txBody>
      </p:sp>
    </p:spTree>
    <p:extLst>
      <p:ext uri="{BB962C8B-B14F-4D97-AF65-F5344CB8AC3E}">
        <p14:creationId xmlns:p14="http://schemas.microsoft.com/office/powerpoint/2010/main" val="3767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3</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4</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5</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6</a:t>
            </a:fld>
            <a:endParaRPr kumimoji="1" lang="ja-JP" altLang="en-US"/>
          </a:p>
        </p:txBody>
      </p:sp>
    </p:spTree>
    <p:extLst>
      <p:ext uri="{BB962C8B-B14F-4D97-AF65-F5344CB8AC3E}">
        <p14:creationId xmlns:p14="http://schemas.microsoft.com/office/powerpoint/2010/main" val="3767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7</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8</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5005B0-C0B0-44D0-BF13-CE911EDA7FD3}" type="slidenum">
              <a:rPr kumimoji="1" lang="ja-JP" altLang="en-US" smtClean="0"/>
              <a:t>9</a:t>
            </a:fld>
            <a:endParaRPr kumimoji="1" lang="ja-JP" altLang="en-US"/>
          </a:p>
        </p:txBody>
      </p:sp>
    </p:spTree>
    <p:extLst>
      <p:ext uri="{BB962C8B-B14F-4D97-AF65-F5344CB8AC3E}">
        <p14:creationId xmlns:p14="http://schemas.microsoft.com/office/powerpoint/2010/main" val="3729217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46812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376615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273821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30025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414760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3625308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4233989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2955171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354680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197489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E4903C-C403-42EB-AC95-C9E74F0D1612}" type="datetimeFigureOut">
              <a:rPr kumimoji="1" lang="ja-JP" altLang="en-US" smtClean="0"/>
              <a:t>2014/2/21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4231299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4903C-C403-42EB-AC95-C9E74F0D1612}" type="datetimeFigureOut">
              <a:rPr kumimoji="1" lang="ja-JP" altLang="en-US" smtClean="0"/>
              <a:t>2014/2/21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5B3CB-F6C6-4E69-84A1-88226AEE1CA3}" type="slidenum">
              <a:rPr kumimoji="1" lang="ja-JP" altLang="en-US" smtClean="0"/>
              <a:t>‹#›</a:t>
            </a:fld>
            <a:endParaRPr kumimoji="1" lang="ja-JP" altLang="en-US"/>
          </a:p>
        </p:txBody>
      </p:sp>
    </p:spTree>
    <p:extLst>
      <p:ext uri="{BB962C8B-B14F-4D97-AF65-F5344CB8AC3E}">
        <p14:creationId xmlns:p14="http://schemas.microsoft.com/office/powerpoint/2010/main" val="3581354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eNUj7pcMB0M#t=2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864096" cy="8640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8279904" y="0"/>
            <a:ext cx="864096" cy="8640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6" name="正方形/長方形 5"/>
          <p:cNvSpPr/>
          <p:nvPr/>
        </p:nvSpPr>
        <p:spPr>
          <a:xfrm>
            <a:off x="0" y="5993904"/>
            <a:ext cx="864096" cy="8640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7" name="正方形/長方形 6"/>
          <p:cNvSpPr/>
          <p:nvPr/>
        </p:nvSpPr>
        <p:spPr>
          <a:xfrm>
            <a:off x="8279904" y="5993904"/>
            <a:ext cx="864096" cy="86409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163789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87624" y="260648"/>
            <a:ext cx="6840760" cy="39604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a:t>
            </a:r>
            <a:r>
              <a:rPr lang="ja-JP" altLang="en-US" sz="2800" dirty="0"/>
              <a:t>に、髙梨 沙羅選手</a:t>
            </a:r>
            <a:r>
              <a:rPr kumimoji="1" lang="ja-JP" altLang="en-US" sz="2800" dirty="0" smtClean="0"/>
              <a:t>の写真を挿入する</a:t>
            </a:r>
            <a:endParaRPr kumimoji="1" lang="ja-JP" altLang="en-US" sz="2800" dirty="0"/>
          </a:p>
        </p:txBody>
      </p:sp>
      <p:sp>
        <p:nvSpPr>
          <p:cNvPr id="5" name="正方形/長方形 4"/>
          <p:cNvSpPr/>
          <p:nvPr/>
        </p:nvSpPr>
        <p:spPr>
          <a:xfrm>
            <a:off x="2644669" y="4437112"/>
            <a:ext cx="4432624" cy="769441"/>
          </a:xfrm>
          <a:prstGeom prst="rect">
            <a:avLst/>
          </a:prstGeom>
        </p:spPr>
        <p:txBody>
          <a:bodyPr wrap="none">
            <a:spAutoFit/>
          </a:bodyPr>
          <a:lstStyle/>
          <a:p>
            <a:r>
              <a:rPr lang="ja-JP" altLang="en-US" sz="4400" dirty="0" smtClean="0"/>
              <a:t>誰の写真ですか。</a:t>
            </a:r>
            <a:endParaRPr lang="ja-JP" altLang="en-US" sz="4400" dirty="0"/>
          </a:p>
        </p:txBody>
      </p:sp>
      <p:sp>
        <p:nvSpPr>
          <p:cNvPr id="6" name="正方形/長方形 5"/>
          <p:cNvSpPr/>
          <p:nvPr/>
        </p:nvSpPr>
        <p:spPr>
          <a:xfrm>
            <a:off x="539552" y="5373216"/>
            <a:ext cx="8385629" cy="830997"/>
          </a:xfrm>
          <a:prstGeom prst="rect">
            <a:avLst/>
          </a:prstGeom>
        </p:spPr>
        <p:txBody>
          <a:bodyPr wrap="none">
            <a:spAutoFit/>
          </a:bodyPr>
          <a:lstStyle/>
          <a:p>
            <a:r>
              <a:rPr lang="ja-JP" altLang="en-US" sz="4800" dirty="0" smtClean="0"/>
              <a:t>髙梨 沙羅　（たかなしさら）選手</a:t>
            </a:r>
            <a:endParaRPr lang="ja-JP" altLang="en-US" sz="4800" dirty="0"/>
          </a:p>
        </p:txBody>
      </p:sp>
    </p:spTree>
    <p:extLst>
      <p:ext uri="{BB962C8B-B14F-4D97-AF65-F5344CB8AC3E}">
        <p14:creationId xmlns:p14="http://schemas.microsoft.com/office/powerpoint/2010/main" val="339012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88640"/>
            <a:ext cx="3420380" cy="2664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ここに、</a:t>
            </a:r>
            <a:r>
              <a:rPr lang="ja-JP" altLang="en-US" sz="2800" dirty="0" smtClean="0"/>
              <a:t>髙梨沙羅</a:t>
            </a:r>
            <a:r>
              <a:rPr kumimoji="1" lang="ja-JP" altLang="en-US" sz="2800" dirty="0" smtClean="0"/>
              <a:t>選手の写真を挿入する</a:t>
            </a:r>
            <a:endParaRPr kumimoji="1" lang="ja-JP" altLang="en-US" sz="2800" dirty="0"/>
          </a:p>
        </p:txBody>
      </p:sp>
      <p:sp>
        <p:nvSpPr>
          <p:cNvPr id="4" name="正方形/長方形 3"/>
          <p:cNvSpPr/>
          <p:nvPr/>
        </p:nvSpPr>
        <p:spPr>
          <a:xfrm>
            <a:off x="251520" y="3284984"/>
            <a:ext cx="8568952" cy="1384995"/>
          </a:xfrm>
          <a:prstGeom prst="rect">
            <a:avLst/>
          </a:prstGeom>
        </p:spPr>
        <p:txBody>
          <a:bodyPr wrap="square">
            <a:spAutoFit/>
          </a:bodyPr>
          <a:lstStyle/>
          <a:p>
            <a:r>
              <a:rPr lang="ja-JP" altLang="en-US" sz="2800" dirty="0" smtClean="0"/>
              <a:t>〇今季世界選手権で１３戦して１０勝の彼女が、ソチオリンピックでは、４位に終わってしまいます。</a:t>
            </a:r>
            <a:endParaRPr lang="en-US" altLang="ja-JP" sz="2800" dirty="0" smtClean="0"/>
          </a:p>
          <a:p>
            <a:endParaRPr lang="ja-JP" altLang="en-US" sz="2800" dirty="0" smtClean="0"/>
          </a:p>
        </p:txBody>
      </p:sp>
      <p:sp>
        <p:nvSpPr>
          <p:cNvPr id="5" name="正方形/長方形 4"/>
          <p:cNvSpPr/>
          <p:nvPr/>
        </p:nvSpPr>
        <p:spPr>
          <a:xfrm>
            <a:off x="3923928" y="183060"/>
            <a:ext cx="4896544" cy="2554545"/>
          </a:xfrm>
          <a:prstGeom prst="rect">
            <a:avLst/>
          </a:prstGeom>
        </p:spPr>
        <p:txBody>
          <a:bodyPr wrap="square">
            <a:spAutoFit/>
          </a:bodyPr>
          <a:lstStyle/>
          <a:p>
            <a:pPr lvl="0"/>
            <a:r>
              <a:rPr lang="en-US" altLang="ja-JP" sz="3200" dirty="0" smtClean="0">
                <a:solidFill>
                  <a:prstClr val="black"/>
                </a:solidFill>
              </a:rPr>
              <a:t>1996</a:t>
            </a:r>
            <a:r>
              <a:rPr lang="ja-JP" altLang="en-US" sz="3200" dirty="0">
                <a:solidFill>
                  <a:prstClr val="black"/>
                </a:solidFill>
              </a:rPr>
              <a:t>年</a:t>
            </a:r>
            <a:r>
              <a:rPr lang="en-US" altLang="ja-JP" sz="3200" dirty="0">
                <a:solidFill>
                  <a:prstClr val="black"/>
                </a:solidFill>
              </a:rPr>
              <a:t>10</a:t>
            </a:r>
            <a:r>
              <a:rPr lang="ja-JP" altLang="en-US" sz="3200" dirty="0">
                <a:solidFill>
                  <a:prstClr val="black"/>
                </a:solidFill>
              </a:rPr>
              <a:t>月</a:t>
            </a:r>
            <a:r>
              <a:rPr lang="en-US" altLang="ja-JP" sz="3200" dirty="0">
                <a:solidFill>
                  <a:prstClr val="black"/>
                </a:solidFill>
              </a:rPr>
              <a:t>8</a:t>
            </a:r>
            <a:r>
              <a:rPr lang="ja-JP" altLang="en-US" sz="3200" dirty="0">
                <a:solidFill>
                  <a:prstClr val="black"/>
                </a:solidFill>
              </a:rPr>
              <a:t>日生まれ</a:t>
            </a:r>
            <a:r>
              <a:rPr lang="ja-JP" altLang="en-US" sz="3200" dirty="0" smtClean="0">
                <a:solidFill>
                  <a:prstClr val="black"/>
                </a:solidFill>
              </a:rPr>
              <a:t>。</a:t>
            </a:r>
            <a:endParaRPr lang="en-US" altLang="ja-JP" sz="3200" dirty="0" smtClean="0">
              <a:solidFill>
                <a:prstClr val="black"/>
              </a:solidFill>
            </a:endParaRPr>
          </a:p>
          <a:p>
            <a:pPr lvl="0"/>
            <a:r>
              <a:rPr lang="en-US" altLang="ja-JP" sz="3200" dirty="0" smtClean="0">
                <a:solidFill>
                  <a:prstClr val="black"/>
                </a:solidFill>
              </a:rPr>
              <a:t>17</a:t>
            </a:r>
            <a:r>
              <a:rPr lang="ja-JP" altLang="en-US" sz="3200" dirty="0">
                <a:solidFill>
                  <a:prstClr val="black"/>
                </a:solidFill>
              </a:rPr>
              <a:t>歳</a:t>
            </a:r>
            <a:r>
              <a:rPr lang="ja-JP" altLang="en-US" sz="3200" dirty="0" smtClean="0">
                <a:solidFill>
                  <a:prstClr val="black"/>
                </a:solidFill>
              </a:rPr>
              <a:t>。</a:t>
            </a:r>
            <a:endParaRPr lang="en-US" altLang="ja-JP" sz="3200" dirty="0" smtClean="0">
              <a:solidFill>
                <a:prstClr val="black"/>
              </a:solidFill>
            </a:endParaRPr>
          </a:p>
          <a:p>
            <a:pPr lvl="0"/>
            <a:r>
              <a:rPr lang="ja-JP" altLang="en-US" sz="3200" dirty="0" smtClean="0">
                <a:solidFill>
                  <a:prstClr val="black"/>
                </a:solidFill>
              </a:rPr>
              <a:t>身長</a:t>
            </a:r>
            <a:r>
              <a:rPr lang="en-US" altLang="ja-JP" sz="3200" dirty="0">
                <a:solidFill>
                  <a:prstClr val="black"/>
                </a:solidFill>
              </a:rPr>
              <a:t>152cm</a:t>
            </a:r>
            <a:r>
              <a:rPr lang="ja-JP" altLang="en-US" sz="3200" dirty="0" err="1" smtClean="0">
                <a:solidFill>
                  <a:prstClr val="black"/>
                </a:solidFill>
              </a:rPr>
              <a:t>。</a:t>
            </a:r>
            <a:endParaRPr lang="en-US" altLang="ja-JP" sz="3200" dirty="0" smtClean="0">
              <a:solidFill>
                <a:prstClr val="black"/>
              </a:solidFill>
            </a:endParaRPr>
          </a:p>
          <a:p>
            <a:pPr lvl="0"/>
            <a:r>
              <a:rPr lang="ja-JP" altLang="en-US" sz="3200" dirty="0" smtClean="0">
                <a:solidFill>
                  <a:prstClr val="black"/>
                </a:solidFill>
              </a:rPr>
              <a:t>出</a:t>
            </a:r>
            <a:r>
              <a:rPr lang="ja-JP" altLang="en-US" sz="3200" dirty="0">
                <a:solidFill>
                  <a:prstClr val="black"/>
                </a:solidFill>
              </a:rPr>
              <a:t>生地は北海道</a:t>
            </a:r>
            <a:r>
              <a:rPr lang="ja-JP" altLang="en-US" sz="3200" dirty="0" smtClean="0">
                <a:solidFill>
                  <a:prstClr val="black"/>
                </a:solidFill>
              </a:rPr>
              <a:t>。</a:t>
            </a:r>
            <a:endParaRPr lang="en-US" altLang="ja-JP" sz="3200" dirty="0" smtClean="0">
              <a:solidFill>
                <a:prstClr val="black"/>
              </a:solidFill>
            </a:endParaRPr>
          </a:p>
          <a:p>
            <a:pPr lvl="0"/>
            <a:r>
              <a:rPr lang="ja-JP" altLang="en-US" sz="3200" dirty="0" smtClean="0">
                <a:solidFill>
                  <a:prstClr val="black"/>
                </a:solidFill>
              </a:rPr>
              <a:t>高校２年生。</a:t>
            </a:r>
            <a:endParaRPr lang="ja-JP" altLang="en-US" sz="3200" dirty="0">
              <a:solidFill>
                <a:prstClr val="black"/>
              </a:solidFill>
            </a:endParaRPr>
          </a:p>
        </p:txBody>
      </p:sp>
      <p:sp>
        <p:nvSpPr>
          <p:cNvPr id="8" name="正方形/長方形 7"/>
          <p:cNvSpPr/>
          <p:nvPr/>
        </p:nvSpPr>
        <p:spPr>
          <a:xfrm>
            <a:off x="251520" y="4664384"/>
            <a:ext cx="8568952" cy="954107"/>
          </a:xfrm>
          <a:prstGeom prst="rect">
            <a:avLst/>
          </a:prstGeom>
        </p:spPr>
        <p:txBody>
          <a:bodyPr wrap="square">
            <a:spAutoFit/>
          </a:bodyPr>
          <a:lstStyle/>
          <a:p>
            <a:pPr lvl="0"/>
            <a:r>
              <a:rPr lang="ja-JP" altLang="en-US" sz="2800" dirty="0">
                <a:solidFill>
                  <a:prstClr val="black"/>
                </a:solidFill>
              </a:rPr>
              <a:t>〇高梨選手は、直後にチームメイトに抱きしめられた時、思わず涙してしまいます。</a:t>
            </a:r>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2132856"/>
            <a:ext cx="8712968" cy="1754326"/>
          </a:xfrm>
          <a:prstGeom prst="rect">
            <a:avLst/>
          </a:prstGeom>
        </p:spPr>
        <p:txBody>
          <a:bodyPr wrap="square">
            <a:spAutoFit/>
          </a:bodyPr>
          <a:lstStyle/>
          <a:p>
            <a:r>
              <a:rPr lang="ja-JP" altLang="en-US" sz="3600" dirty="0" smtClean="0"/>
              <a:t>「（　　　　　）のに、ベストを尽くせず、結果を残すことができなかったので、今は申し訳ない気持ちでいっぱいです」</a:t>
            </a:r>
            <a:endParaRPr lang="ja-JP" altLang="en-US" sz="3600" dirty="0"/>
          </a:p>
        </p:txBody>
      </p:sp>
      <p:sp>
        <p:nvSpPr>
          <p:cNvPr id="3" name="正方形/長方形 2"/>
          <p:cNvSpPr/>
          <p:nvPr/>
        </p:nvSpPr>
        <p:spPr>
          <a:xfrm>
            <a:off x="467544" y="1424970"/>
            <a:ext cx="8136904" cy="707886"/>
          </a:xfrm>
          <a:prstGeom prst="rect">
            <a:avLst/>
          </a:prstGeom>
        </p:spPr>
        <p:txBody>
          <a:bodyPr wrap="square">
            <a:spAutoFit/>
          </a:bodyPr>
          <a:lstStyle/>
          <a:p>
            <a:r>
              <a:rPr lang="ja-JP" altLang="en-US" sz="4000" dirty="0" smtClean="0">
                <a:solidFill>
                  <a:srgbClr val="CC0066"/>
                </a:solidFill>
              </a:rPr>
              <a:t>たくさんの方々に応援していただけた</a:t>
            </a:r>
            <a:endParaRPr lang="ja-JP" altLang="en-US" sz="4000" dirty="0">
              <a:solidFill>
                <a:srgbClr val="CC0066"/>
              </a:solidFill>
            </a:endParaRPr>
          </a:p>
        </p:txBody>
      </p:sp>
      <p:sp>
        <p:nvSpPr>
          <p:cNvPr id="4" name="正方形/長方形 3"/>
          <p:cNvSpPr/>
          <p:nvPr/>
        </p:nvSpPr>
        <p:spPr>
          <a:xfrm>
            <a:off x="5447522" y="3501008"/>
            <a:ext cx="3420380" cy="2664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ここに、</a:t>
            </a:r>
            <a:r>
              <a:rPr lang="ja-JP" altLang="en-US" sz="2800" dirty="0" smtClean="0"/>
              <a:t>髙梨沙羅</a:t>
            </a:r>
            <a:r>
              <a:rPr kumimoji="1" lang="ja-JP" altLang="en-US" sz="2800" dirty="0" smtClean="0"/>
              <a:t>選手の写真を挿入する</a:t>
            </a:r>
            <a:endParaRPr kumimoji="1" lang="ja-JP" altLang="en-US" sz="2800" dirty="0"/>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968" y="0"/>
            <a:ext cx="9149967" cy="4832092"/>
          </a:xfrm>
          <a:prstGeom prst="rect">
            <a:avLst/>
          </a:prstGeom>
        </p:spPr>
        <p:txBody>
          <a:bodyPr wrap="square">
            <a:spAutoFit/>
          </a:bodyPr>
          <a:lstStyle/>
          <a:p>
            <a:r>
              <a:rPr lang="ja-JP" altLang="en-US" sz="2800" dirty="0" smtClean="0"/>
              <a:t>「五輪という夢の舞台に立たせてもらって幸せです。頭には感謝の気持ちがあるが、後悔の気持ちもあります」</a:t>
            </a:r>
            <a:endParaRPr lang="en-US" altLang="ja-JP" sz="2800" dirty="0" smtClean="0"/>
          </a:p>
          <a:p>
            <a:endParaRPr lang="ja-JP" altLang="en-US" sz="2800" dirty="0" smtClean="0"/>
          </a:p>
          <a:p>
            <a:r>
              <a:rPr lang="ja-JP" altLang="en-US" sz="2800" dirty="0" smtClean="0"/>
              <a:t>「すごく悔しいけど、そう思うくらいならもっともっとレベルアップしてこのオリンピックに戻ってきたいです」</a:t>
            </a:r>
            <a:endParaRPr lang="en-US" altLang="ja-JP" sz="2800" dirty="0" smtClean="0"/>
          </a:p>
          <a:p>
            <a:endParaRPr lang="ja-JP" altLang="en-US" sz="2800" dirty="0" smtClean="0"/>
          </a:p>
          <a:p>
            <a:r>
              <a:rPr lang="ja-JP" altLang="en-US" sz="2800" dirty="0" smtClean="0"/>
              <a:t>「技術はもちろん、精神面も磨いて、もっともっと練習して、レベルアップしたいです」</a:t>
            </a:r>
            <a:endParaRPr lang="en-US" altLang="ja-JP" sz="2800" dirty="0" smtClean="0"/>
          </a:p>
          <a:p>
            <a:endParaRPr lang="ja-JP" altLang="en-US" sz="2800" dirty="0" smtClean="0"/>
          </a:p>
          <a:p>
            <a:r>
              <a:rPr lang="ja-JP" altLang="en-US" sz="2800" dirty="0" smtClean="0"/>
              <a:t>また、普段から次のことを口にしていました。</a:t>
            </a:r>
          </a:p>
          <a:p>
            <a:r>
              <a:rPr lang="ja-JP" altLang="en-US" sz="2800" dirty="0" smtClean="0"/>
              <a:t>「今の自分があるのは先輩たちのおかげです」と。</a:t>
            </a:r>
          </a:p>
        </p:txBody>
      </p:sp>
      <p:sp>
        <p:nvSpPr>
          <p:cNvPr id="4" name="正方形/長方形 3"/>
          <p:cNvSpPr/>
          <p:nvPr/>
        </p:nvSpPr>
        <p:spPr>
          <a:xfrm>
            <a:off x="-30271" y="5042118"/>
            <a:ext cx="9130891" cy="1815882"/>
          </a:xfrm>
          <a:prstGeom prst="rect">
            <a:avLst/>
          </a:prstGeom>
        </p:spPr>
        <p:txBody>
          <a:bodyPr wrap="square">
            <a:spAutoFit/>
          </a:bodyPr>
          <a:lstStyle/>
          <a:p>
            <a:pPr lvl="0"/>
            <a:r>
              <a:rPr lang="ja-JP" altLang="en-US" sz="2800" dirty="0" smtClean="0">
                <a:solidFill>
                  <a:prstClr val="black"/>
                </a:solidFill>
              </a:rPr>
              <a:t>山田</a:t>
            </a:r>
            <a:r>
              <a:rPr lang="ja-JP" altLang="en-US" sz="2800" dirty="0">
                <a:solidFill>
                  <a:prstClr val="black"/>
                </a:solidFill>
              </a:rPr>
              <a:t>いずみコーチは「勝ちたいという気持ちを前面に出していました。オリンピックという特別な舞台なので、普通に考えればかなりのプレッシャーがあったと思います」と語っています。</a:t>
            </a:r>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3140968"/>
            <a:ext cx="8712968" cy="2677656"/>
          </a:xfrm>
          <a:prstGeom prst="rect">
            <a:avLst/>
          </a:prstGeom>
        </p:spPr>
        <p:txBody>
          <a:bodyPr wrap="square">
            <a:spAutoFit/>
          </a:bodyPr>
          <a:lstStyle/>
          <a:p>
            <a:r>
              <a:rPr lang="ja-JP" altLang="en-US" sz="2800" dirty="0" smtClean="0"/>
              <a:t>ショートプログラム</a:t>
            </a:r>
            <a:r>
              <a:rPr lang="ja-JP" altLang="en-US" sz="2800" dirty="0"/>
              <a:t>で出遅れたものの、フリーでは自己最高得点を記録しました。次のように答えています。</a:t>
            </a:r>
          </a:p>
          <a:p>
            <a:r>
              <a:rPr lang="ja-JP" altLang="en-US" sz="2800" dirty="0" smtClean="0"/>
              <a:t>「</a:t>
            </a:r>
            <a:r>
              <a:rPr lang="ja-JP" altLang="en-US" sz="2800" dirty="0"/>
              <a:t>たくさんの方に支えてもらったので恩返しができました。オリンピックという大きな舞台で日本代表として、自分が目指してるフリーの演技が今日出来て、私なりの恩返しが出来たかなと思います。」</a:t>
            </a:r>
          </a:p>
        </p:txBody>
      </p:sp>
      <p:sp>
        <p:nvSpPr>
          <p:cNvPr id="5" name="正方形/長方形 4"/>
          <p:cNvSpPr/>
          <p:nvPr/>
        </p:nvSpPr>
        <p:spPr>
          <a:xfrm>
            <a:off x="179512" y="260648"/>
            <a:ext cx="3420380" cy="2664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ここに</a:t>
            </a:r>
            <a:r>
              <a:rPr kumimoji="1" lang="ja-JP" altLang="en-US" sz="2800" dirty="0" smtClean="0"/>
              <a:t>、</a:t>
            </a:r>
            <a:r>
              <a:rPr lang="ja-JP" altLang="en-US" sz="2800" dirty="0"/>
              <a:t>浅田真央</a:t>
            </a:r>
            <a:r>
              <a:rPr kumimoji="1" lang="ja-JP" altLang="en-US" sz="2800" dirty="0" smtClean="0"/>
              <a:t>選手</a:t>
            </a:r>
            <a:r>
              <a:rPr kumimoji="1" lang="ja-JP" altLang="en-US" sz="2800" dirty="0" smtClean="0"/>
              <a:t>の写真を挿入する</a:t>
            </a:r>
            <a:endParaRPr kumimoji="1" lang="ja-JP" altLang="en-US" sz="2800" dirty="0"/>
          </a:p>
        </p:txBody>
      </p:sp>
      <p:sp>
        <p:nvSpPr>
          <p:cNvPr id="6" name="正方形/長方形 5"/>
          <p:cNvSpPr/>
          <p:nvPr/>
        </p:nvSpPr>
        <p:spPr>
          <a:xfrm>
            <a:off x="3923928" y="404664"/>
            <a:ext cx="2736304" cy="584775"/>
          </a:xfrm>
          <a:prstGeom prst="rect">
            <a:avLst/>
          </a:prstGeom>
        </p:spPr>
        <p:txBody>
          <a:bodyPr wrap="square">
            <a:spAutoFit/>
          </a:bodyPr>
          <a:lstStyle/>
          <a:p>
            <a:r>
              <a:rPr lang="ja-JP" altLang="en-US" sz="3200" dirty="0"/>
              <a:t>浅田真央</a:t>
            </a:r>
            <a:r>
              <a:rPr lang="ja-JP" altLang="en-US" sz="3200" dirty="0" smtClean="0"/>
              <a:t>選手</a:t>
            </a:r>
            <a:endParaRPr lang="ja-JP" altLang="en-US" sz="3200" dirty="0"/>
          </a:p>
        </p:txBody>
      </p:sp>
      <p:sp>
        <p:nvSpPr>
          <p:cNvPr id="8" name="正方形/長方形 7"/>
          <p:cNvSpPr/>
          <p:nvPr/>
        </p:nvSpPr>
        <p:spPr>
          <a:xfrm>
            <a:off x="3923928" y="1131131"/>
            <a:ext cx="4572000" cy="1815882"/>
          </a:xfrm>
          <a:prstGeom prst="rect">
            <a:avLst/>
          </a:prstGeom>
        </p:spPr>
        <p:txBody>
          <a:bodyPr>
            <a:spAutoFit/>
          </a:bodyPr>
          <a:lstStyle/>
          <a:p>
            <a:r>
              <a:rPr lang="en-US" altLang="zh-TW" sz="2800" dirty="0" smtClean="0">
                <a:latin typeface="ＭＳ ゴシック" pitchFamily="49" charset="-128"/>
                <a:ea typeface="ＭＳ ゴシック" pitchFamily="49" charset="-128"/>
              </a:rPr>
              <a:t>1990</a:t>
            </a:r>
            <a:r>
              <a:rPr lang="zh-TW" altLang="en-US" sz="2800" dirty="0">
                <a:latin typeface="ＭＳ ゴシック" pitchFamily="49" charset="-128"/>
                <a:ea typeface="ＭＳ ゴシック" pitchFamily="49" charset="-128"/>
              </a:rPr>
              <a:t>年</a:t>
            </a:r>
            <a:r>
              <a:rPr lang="en-US" altLang="zh-TW" sz="2800" dirty="0">
                <a:latin typeface="ＭＳ ゴシック" pitchFamily="49" charset="-128"/>
                <a:ea typeface="ＭＳ ゴシック" pitchFamily="49" charset="-128"/>
              </a:rPr>
              <a:t>9</a:t>
            </a:r>
            <a:r>
              <a:rPr lang="zh-TW" altLang="en-US" sz="2800" dirty="0">
                <a:latin typeface="ＭＳ ゴシック" pitchFamily="49" charset="-128"/>
                <a:ea typeface="ＭＳ ゴシック" pitchFamily="49" charset="-128"/>
              </a:rPr>
              <a:t>月</a:t>
            </a:r>
            <a:r>
              <a:rPr lang="en-US" altLang="zh-TW" sz="2800" dirty="0" smtClean="0">
                <a:latin typeface="ＭＳ ゴシック" pitchFamily="49" charset="-128"/>
                <a:ea typeface="ＭＳ ゴシック" pitchFamily="49" charset="-128"/>
              </a:rPr>
              <a:t>25</a:t>
            </a:r>
            <a:r>
              <a:rPr lang="zh-TW" altLang="en-US" sz="2800" dirty="0" smtClean="0">
                <a:latin typeface="ＭＳ ゴシック" pitchFamily="49" charset="-128"/>
                <a:ea typeface="ＭＳ ゴシック" pitchFamily="49" charset="-128"/>
              </a:rPr>
              <a:t>日</a:t>
            </a:r>
            <a:r>
              <a:rPr lang="ja-JP" altLang="en-US" sz="2800" dirty="0" smtClean="0">
                <a:latin typeface="ＭＳ ゴシック" pitchFamily="49" charset="-128"/>
                <a:ea typeface="ＭＳ ゴシック" pitchFamily="49" charset="-128"/>
              </a:rPr>
              <a:t>生まれ。２３</a:t>
            </a:r>
            <a:r>
              <a:rPr lang="zh-TW" altLang="en-US" sz="2800" dirty="0" smtClean="0">
                <a:latin typeface="ＭＳ ゴシック" pitchFamily="49" charset="-128"/>
                <a:ea typeface="ＭＳ ゴシック" pitchFamily="49" charset="-128"/>
              </a:rPr>
              <a:t>歳</a:t>
            </a:r>
            <a:r>
              <a:rPr lang="ja-JP" altLang="en-US" sz="2800" dirty="0" smtClean="0">
                <a:latin typeface="ＭＳ ゴシック" pitchFamily="49" charset="-128"/>
                <a:ea typeface="ＭＳ ゴシック" pitchFamily="49" charset="-128"/>
              </a:rPr>
              <a:t>。</a:t>
            </a:r>
            <a:endParaRPr lang="en-US" altLang="zh-TW" sz="2800" dirty="0" smtClean="0">
              <a:latin typeface="ＭＳ ゴシック" pitchFamily="49" charset="-128"/>
              <a:ea typeface="ＭＳ ゴシック" pitchFamily="49" charset="-128"/>
            </a:endParaRPr>
          </a:p>
          <a:p>
            <a:r>
              <a:rPr lang="zh-TW" altLang="en-US" sz="2800" dirty="0" smtClean="0">
                <a:latin typeface="ＭＳ ゴシック" pitchFamily="49" charset="-128"/>
                <a:ea typeface="ＭＳ ゴシック" pitchFamily="49" charset="-128"/>
              </a:rPr>
              <a:t>身長</a:t>
            </a:r>
            <a:r>
              <a:rPr lang="en-US" altLang="zh-TW" sz="2800" dirty="0" smtClean="0">
                <a:latin typeface="ＭＳ ゴシック" pitchFamily="49" charset="-128"/>
                <a:ea typeface="ＭＳ ゴシック" pitchFamily="49" charset="-128"/>
              </a:rPr>
              <a:t>163cm</a:t>
            </a:r>
            <a:r>
              <a:rPr lang="ja-JP" altLang="en-US" sz="2800" dirty="0" smtClean="0">
                <a:latin typeface="ＭＳ ゴシック" pitchFamily="49" charset="-128"/>
                <a:ea typeface="ＭＳ ゴシック" pitchFamily="49" charset="-128"/>
              </a:rPr>
              <a:t>。</a:t>
            </a:r>
            <a:r>
              <a:rPr lang="zh-TW" altLang="en-US" sz="2800" dirty="0" smtClean="0">
                <a:latin typeface="ＭＳ ゴシック" pitchFamily="49" charset="-128"/>
                <a:ea typeface="ＭＳ ゴシック" pitchFamily="49" charset="-128"/>
              </a:rPr>
              <a:t>出生地愛知県</a:t>
            </a:r>
            <a:r>
              <a:rPr lang="ja-JP" altLang="en-US" sz="2800" dirty="0" smtClean="0">
                <a:latin typeface="ＭＳ ゴシック" pitchFamily="49" charset="-128"/>
                <a:ea typeface="ＭＳ ゴシック" pitchFamily="49" charset="-128"/>
              </a:rPr>
              <a:t>。</a:t>
            </a:r>
            <a:endParaRPr lang="zh-TW" altLang="en-US" sz="2800" dirty="0">
              <a:latin typeface="ＭＳ ゴシック" pitchFamily="49" charset="-128"/>
              <a:ea typeface="ＭＳ ゴシック" pitchFamily="49" charset="-128"/>
            </a:endParaRPr>
          </a:p>
          <a:p>
            <a:r>
              <a:rPr lang="zh-TW" altLang="en-US" sz="2800" dirty="0" smtClean="0">
                <a:latin typeface="ＭＳ ゴシック" pitchFamily="49" charset="-128"/>
                <a:ea typeface="ＭＳ ゴシック" pitchFamily="49" charset="-128"/>
              </a:rPr>
              <a:t>中京</a:t>
            </a:r>
            <a:r>
              <a:rPr lang="zh-TW" altLang="en-US" sz="2800" dirty="0">
                <a:latin typeface="ＭＳ ゴシック" pitchFamily="49" charset="-128"/>
                <a:ea typeface="ＭＳ ゴシック" pitchFamily="49" charset="-128"/>
              </a:rPr>
              <a:t>大学</a:t>
            </a:r>
            <a:r>
              <a:rPr lang="en-US" altLang="zh-TW" sz="2800" dirty="0">
                <a:latin typeface="ＭＳ ゴシック" pitchFamily="49" charset="-128"/>
                <a:ea typeface="ＭＳ ゴシック" pitchFamily="49" charset="-128"/>
              </a:rPr>
              <a:t>4</a:t>
            </a:r>
            <a:r>
              <a:rPr lang="zh-TW" altLang="en-US" sz="2800" dirty="0">
                <a:latin typeface="ＭＳ ゴシック" pitchFamily="49" charset="-128"/>
                <a:ea typeface="ＭＳ ゴシック" pitchFamily="49" charset="-128"/>
              </a:rPr>
              <a:t>年</a:t>
            </a:r>
            <a:endParaRPr lang="ja-JP" altLang="en-US" sz="28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329892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8812" y="2707179"/>
            <a:ext cx="9135188" cy="646331"/>
          </a:xfrm>
          <a:prstGeom prst="rect">
            <a:avLst/>
          </a:prstGeom>
        </p:spPr>
        <p:txBody>
          <a:bodyPr wrap="square">
            <a:spAutoFit/>
          </a:bodyPr>
          <a:lstStyle/>
          <a:p>
            <a:r>
              <a:rPr lang="ja-JP" altLang="en-US" sz="3600" dirty="0" smtClean="0"/>
              <a:t>「結果を残せても、残せなくても、（　　　　　）。」</a:t>
            </a:r>
            <a:endParaRPr lang="ja-JP" altLang="en-US" sz="3600" dirty="0"/>
          </a:p>
        </p:txBody>
      </p:sp>
      <p:sp>
        <p:nvSpPr>
          <p:cNvPr id="3" name="正方形/長方形 2"/>
          <p:cNvSpPr/>
          <p:nvPr/>
        </p:nvSpPr>
        <p:spPr>
          <a:xfrm>
            <a:off x="1465618" y="4945523"/>
            <a:ext cx="6221575" cy="584775"/>
          </a:xfrm>
          <a:prstGeom prst="rect">
            <a:avLst/>
          </a:prstGeom>
        </p:spPr>
        <p:txBody>
          <a:bodyPr wrap="none">
            <a:spAutoFit/>
          </a:bodyPr>
          <a:lstStyle/>
          <a:p>
            <a:r>
              <a:rPr lang="ja-JP" altLang="en-US" sz="3200" dirty="0" smtClean="0"/>
              <a:t>授業の感想をノートに書きましょう。</a:t>
            </a:r>
            <a:endParaRPr lang="ja-JP" altLang="en-US" sz="3200" dirty="0"/>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87624" y="260648"/>
            <a:ext cx="6840760" cy="39604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ここに、羽生結弦選手の写真を挿入する</a:t>
            </a:r>
            <a:endParaRPr kumimoji="1" lang="ja-JP" altLang="en-US" sz="2800" dirty="0"/>
          </a:p>
        </p:txBody>
      </p:sp>
      <p:sp>
        <p:nvSpPr>
          <p:cNvPr id="5" name="正方形/長方形 4"/>
          <p:cNvSpPr/>
          <p:nvPr/>
        </p:nvSpPr>
        <p:spPr>
          <a:xfrm>
            <a:off x="2644669" y="4437112"/>
            <a:ext cx="4432624" cy="769441"/>
          </a:xfrm>
          <a:prstGeom prst="rect">
            <a:avLst/>
          </a:prstGeom>
        </p:spPr>
        <p:txBody>
          <a:bodyPr wrap="none">
            <a:spAutoFit/>
          </a:bodyPr>
          <a:lstStyle/>
          <a:p>
            <a:r>
              <a:rPr lang="ja-JP" altLang="en-US" sz="4400" dirty="0" smtClean="0"/>
              <a:t>誰の写真ですか。</a:t>
            </a:r>
            <a:endParaRPr lang="ja-JP" altLang="en-US" sz="4400" dirty="0"/>
          </a:p>
        </p:txBody>
      </p:sp>
      <p:sp>
        <p:nvSpPr>
          <p:cNvPr id="6" name="正方形/長方形 5"/>
          <p:cNvSpPr/>
          <p:nvPr/>
        </p:nvSpPr>
        <p:spPr>
          <a:xfrm>
            <a:off x="539552" y="5373216"/>
            <a:ext cx="8385629" cy="830997"/>
          </a:xfrm>
          <a:prstGeom prst="rect">
            <a:avLst/>
          </a:prstGeom>
        </p:spPr>
        <p:txBody>
          <a:bodyPr wrap="none">
            <a:spAutoFit/>
          </a:bodyPr>
          <a:lstStyle/>
          <a:p>
            <a:r>
              <a:rPr lang="ja-JP" altLang="en-US" sz="4800" dirty="0"/>
              <a:t>羽生結</a:t>
            </a:r>
            <a:r>
              <a:rPr lang="ja-JP" altLang="en-US" sz="4800" dirty="0" smtClean="0"/>
              <a:t>弦（はにゅうゆずる）選手</a:t>
            </a:r>
            <a:endParaRPr lang="ja-JP" altLang="en-US" sz="4800" dirty="0"/>
          </a:p>
        </p:txBody>
      </p:sp>
    </p:spTree>
    <p:extLst>
      <p:ext uri="{BB962C8B-B14F-4D97-AF65-F5344CB8AC3E}">
        <p14:creationId xmlns:p14="http://schemas.microsoft.com/office/powerpoint/2010/main" val="262237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188640"/>
            <a:ext cx="3420380" cy="2664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ここに、羽生結弦選手の写真を挿入する</a:t>
            </a:r>
            <a:endParaRPr kumimoji="1" lang="ja-JP" altLang="en-US" sz="2800" dirty="0"/>
          </a:p>
        </p:txBody>
      </p:sp>
      <p:sp>
        <p:nvSpPr>
          <p:cNvPr id="5" name="正方形/長方形 4"/>
          <p:cNvSpPr/>
          <p:nvPr/>
        </p:nvSpPr>
        <p:spPr>
          <a:xfrm>
            <a:off x="217418" y="3284984"/>
            <a:ext cx="8892480" cy="2677656"/>
          </a:xfrm>
          <a:prstGeom prst="rect">
            <a:avLst/>
          </a:prstGeom>
        </p:spPr>
        <p:txBody>
          <a:bodyPr wrap="square">
            <a:spAutoFit/>
          </a:bodyPr>
          <a:lstStyle/>
          <a:p>
            <a:r>
              <a:rPr lang="ja-JP" altLang="en-US" sz="2800" dirty="0" smtClean="0"/>
              <a:t>〇スケート・フィギュアスケート男子シングルで見事金メダルを獲得しました。</a:t>
            </a:r>
          </a:p>
          <a:p>
            <a:r>
              <a:rPr lang="ja-JP" altLang="en-US" sz="2800" dirty="0" smtClean="0"/>
              <a:t>〇インタビューで羽生選手は次のように答えてます。</a:t>
            </a:r>
          </a:p>
          <a:p>
            <a:r>
              <a:rPr lang="ja-JP" altLang="en-US" sz="2800" dirty="0" smtClean="0"/>
              <a:t>〇「金メダリストになれたからこそ、復興（東日本大震災）のためにできることがある。今日をそのスタートにしたい」と。それには、理由がありました。</a:t>
            </a:r>
          </a:p>
        </p:txBody>
      </p:sp>
      <p:sp>
        <p:nvSpPr>
          <p:cNvPr id="6" name="正方形/長方形 5"/>
          <p:cNvSpPr/>
          <p:nvPr/>
        </p:nvSpPr>
        <p:spPr>
          <a:xfrm>
            <a:off x="3923928" y="366626"/>
            <a:ext cx="4968552" cy="2677656"/>
          </a:xfrm>
          <a:prstGeom prst="rect">
            <a:avLst/>
          </a:prstGeom>
        </p:spPr>
        <p:txBody>
          <a:bodyPr wrap="square">
            <a:spAutoFit/>
          </a:bodyPr>
          <a:lstStyle/>
          <a:p>
            <a:pPr lvl="0"/>
            <a:r>
              <a:rPr lang="en-US" altLang="ja-JP" sz="2800" dirty="0" smtClean="0">
                <a:solidFill>
                  <a:schemeClr val="accent1">
                    <a:lumMod val="75000"/>
                  </a:schemeClr>
                </a:solidFill>
              </a:rPr>
              <a:t>1994</a:t>
            </a:r>
            <a:r>
              <a:rPr lang="ja-JP" altLang="en-US" sz="2800" dirty="0">
                <a:solidFill>
                  <a:schemeClr val="accent1">
                    <a:lumMod val="75000"/>
                  </a:schemeClr>
                </a:solidFill>
              </a:rPr>
              <a:t>年</a:t>
            </a:r>
            <a:r>
              <a:rPr lang="en-US" altLang="ja-JP" sz="2800" dirty="0">
                <a:solidFill>
                  <a:schemeClr val="accent1">
                    <a:lumMod val="75000"/>
                  </a:schemeClr>
                </a:solidFill>
              </a:rPr>
              <a:t>12</a:t>
            </a:r>
            <a:r>
              <a:rPr lang="ja-JP" altLang="en-US" sz="2800" dirty="0">
                <a:solidFill>
                  <a:schemeClr val="accent1">
                    <a:lumMod val="75000"/>
                  </a:schemeClr>
                </a:solidFill>
              </a:rPr>
              <a:t>月</a:t>
            </a:r>
            <a:r>
              <a:rPr lang="en-US" altLang="ja-JP" sz="2800" dirty="0">
                <a:solidFill>
                  <a:schemeClr val="accent1">
                    <a:lumMod val="75000"/>
                  </a:schemeClr>
                </a:solidFill>
              </a:rPr>
              <a:t>7</a:t>
            </a:r>
            <a:r>
              <a:rPr lang="ja-JP" altLang="en-US" sz="2800" dirty="0">
                <a:solidFill>
                  <a:schemeClr val="accent1">
                    <a:lumMod val="75000"/>
                  </a:schemeClr>
                </a:solidFill>
              </a:rPr>
              <a:t>日生まれ</a:t>
            </a:r>
            <a:r>
              <a:rPr lang="ja-JP" altLang="en-US" sz="2800" dirty="0" smtClean="0">
                <a:solidFill>
                  <a:schemeClr val="accent1">
                    <a:lumMod val="75000"/>
                  </a:schemeClr>
                </a:solidFill>
              </a:rPr>
              <a:t>。</a:t>
            </a:r>
            <a:r>
              <a:rPr lang="en-US" altLang="ja-JP" sz="2800" dirty="0" smtClean="0">
                <a:solidFill>
                  <a:schemeClr val="accent1">
                    <a:lumMod val="75000"/>
                  </a:schemeClr>
                </a:solidFill>
              </a:rPr>
              <a:t>19</a:t>
            </a:r>
            <a:r>
              <a:rPr lang="ja-JP" altLang="en-US" sz="2800" dirty="0">
                <a:solidFill>
                  <a:schemeClr val="accent1">
                    <a:lumMod val="75000"/>
                  </a:schemeClr>
                </a:solidFill>
              </a:rPr>
              <a:t>歳。</a:t>
            </a:r>
            <a:r>
              <a:rPr lang="en-US" altLang="ja-JP" sz="2800" dirty="0">
                <a:solidFill>
                  <a:schemeClr val="accent1">
                    <a:lumMod val="75000"/>
                  </a:schemeClr>
                </a:solidFill>
              </a:rPr>
              <a:t>171cm/52kg</a:t>
            </a:r>
            <a:r>
              <a:rPr lang="ja-JP" altLang="en-US" sz="2800" dirty="0" err="1" smtClean="0">
                <a:solidFill>
                  <a:schemeClr val="accent1">
                    <a:lumMod val="75000"/>
                  </a:schemeClr>
                </a:solidFill>
              </a:rPr>
              <a:t>。</a:t>
            </a:r>
            <a:endParaRPr lang="en-US" altLang="ja-JP" sz="2800" dirty="0" smtClean="0">
              <a:solidFill>
                <a:schemeClr val="accent1">
                  <a:lumMod val="75000"/>
                </a:schemeClr>
              </a:solidFill>
            </a:endParaRPr>
          </a:p>
          <a:p>
            <a:pPr lvl="0"/>
            <a:r>
              <a:rPr lang="ja-JP" altLang="en-US" sz="2800" dirty="0" smtClean="0">
                <a:solidFill>
                  <a:schemeClr val="accent1">
                    <a:lumMod val="75000"/>
                  </a:schemeClr>
                </a:solidFill>
              </a:rPr>
              <a:t>宮城県</a:t>
            </a:r>
            <a:r>
              <a:rPr lang="ja-JP" altLang="en-US" sz="2800" dirty="0">
                <a:solidFill>
                  <a:schemeClr val="accent1">
                    <a:lumMod val="75000"/>
                  </a:schemeClr>
                </a:solidFill>
              </a:rPr>
              <a:t>出身</a:t>
            </a:r>
            <a:r>
              <a:rPr lang="ja-JP" altLang="en-US" sz="2800" dirty="0" smtClean="0">
                <a:solidFill>
                  <a:schemeClr val="accent1">
                    <a:lumMod val="75000"/>
                  </a:schemeClr>
                </a:solidFill>
              </a:rPr>
              <a:t>。</a:t>
            </a:r>
            <a:endParaRPr lang="en-US" altLang="ja-JP" sz="2800" dirty="0" smtClean="0">
              <a:solidFill>
                <a:schemeClr val="accent1">
                  <a:lumMod val="75000"/>
                </a:schemeClr>
              </a:solidFill>
            </a:endParaRPr>
          </a:p>
          <a:p>
            <a:pPr lvl="0"/>
            <a:r>
              <a:rPr lang="ja-JP" altLang="en-US" sz="2800" dirty="0" smtClean="0">
                <a:solidFill>
                  <a:schemeClr val="accent1">
                    <a:lumMod val="75000"/>
                  </a:schemeClr>
                </a:solidFill>
              </a:rPr>
              <a:t>現在</a:t>
            </a:r>
            <a:r>
              <a:rPr lang="ja-JP" altLang="en-US" sz="2800" dirty="0">
                <a:solidFill>
                  <a:schemeClr val="accent1">
                    <a:lumMod val="75000"/>
                  </a:schemeClr>
                </a:solidFill>
              </a:rPr>
              <a:t>、早稲田大学</a:t>
            </a:r>
            <a:r>
              <a:rPr lang="en-US" altLang="ja-JP" sz="2800" dirty="0">
                <a:solidFill>
                  <a:schemeClr val="accent1">
                    <a:lumMod val="75000"/>
                  </a:schemeClr>
                </a:solidFill>
              </a:rPr>
              <a:t>1</a:t>
            </a:r>
            <a:r>
              <a:rPr lang="ja-JP" altLang="en-US" sz="2800" dirty="0">
                <a:solidFill>
                  <a:schemeClr val="accent1">
                    <a:lumMod val="75000"/>
                  </a:schemeClr>
                </a:solidFill>
              </a:rPr>
              <a:t>年生</a:t>
            </a:r>
            <a:r>
              <a:rPr lang="ja-JP" altLang="en-US" sz="2800" dirty="0" smtClean="0">
                <a:solidFill>
                  <a:schemeClr val="accent1">
                    <a:lumMod val="75000"/>
                  </a:schemeClr>
                </a:solidFill>
              </a:rPr>
              <a:t>。</a:t>
            </a:r>
            <a:endParaRPr lang="en-US" altLang="ja-JP" sz="2800" dirty="0" smtClean="0">
              <a:solidFill>
                <a:schemeClr val="accent1">
                  <a:lumMod val="75000"/>
                </a:schemeClr>
              </a:solidFill>
            </a:endParaRPr>
          </a:p>
          <a:p>
            <a:pPr lvl="0"/>
            <a:r>
              <a:rPr lang="ja-JP" altLang="en-US" sz="2800" dirty="0" smtClean="0">
                <a:solidFill>
                  <a:schemeClr val="accent1">
                    <a:lumMod val="75000"/>
                  </a:schemeClr>
                </a:solidFill>
              </a:rPr>
              <a:t>スケート・フィギュアスケート</a:t>
            </a:r>
            <a:endParaRPr lang="en-US" altLang="ja-JP" sz="2800" dirty="0" smtClean="0">
              <a:solidFill>
                <a:schemeClr val="accent1">
                  <a:lumMod val="75000"/>
                </a:schemeClr>
              </a:solidFill>
            </a:endParaRPr>
          </a:p>
          <a:p>
            <a:pPr lvl="0"/>
            <a:r>
              <a:rPr lang="ja-JP" altLang="en-US" sz="2800" dirty="0" smtClean="0">
                <a:solidFill>
                  <a:schemeClr val="accent1">
                    <a:lumMod val="75000"/>
                  </a:schemeClr>
                </a:solidFill>
              </a:rPr>
              <a:t>男子シングル金メダリスト</a:t>
            </a:r>
            <a:endParaRPr lang="ja-JP" altLang="en-US" sz="2800" dirty="0">
              <a:solidFill>
                <a:schemeClr val="accent1">
                  <a:lumMod val="75000"/>
                </a:schemeClr>
              </a:solidFill>
            </a:endParaRPr>
          </a:p>
        </p:txBody>
      </p:sp>
    </p:spTree>
    <p:extLst>
      <p:ext uri="{BB962C8B-B14F-4D97-AF65-F5344CB8AC3E}">
        <p14:creationId xmlns:p14="http://schemas.microsoft.com/office/powerpoint/2010/main" val="233369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07504" y="116632"/>
            <a:ext cx="9036496" cy="3970318"/>
          </a:xfrm>
          <a:prstGeom prst="rect">
            <a:avLst/>
          </a:prstGeom>
        </p:spPr>
        <p:txBody>
          <a:bodyPr wrap="square">
            <a:spAutoFit/>
          </a:bodyPr>
          <a:lstStyle/>
          <a:p>
            <a:r>
              <a:rPr lang="ja-JP" altLang="en-US" sz="2800" dirty="0" smtClean="0"/>
              <a:t>２０１１年３月１１日、震災発生時、羽生選手は仙台のリンクで練習中でした。リンクも閉鎖し、自宅は全壊しました。横浜で練習を始めましたが、テレビで震災の惨状を見るたびに、「スケートをやっている場合じゃない。もうやめようか」と思い悩んだこともあるそうです。しかし、神戸市で行われた阪神大震災の復興アイスショーで観客が総立ちで応援してくれました。それがきっかけで、「自分はスケートで応えるしかない」と吹っ切れたそうです。</a:t>
            </a:r>
          </a:p>
          <a:p>
            <a:r>
              <a:rPr lang="ja-JP" altLang="en-US" sz="2800" dirty="0" smtClean="0"/>
              <a:t>金メダル確定後、こう言います。</a:t>
            </a:r>
          </a:p>
        </p:txBody>
      </p:sp>
      <p:sp>
        <p:nvSpPr>
          <p:cNvPr id="4" name="正方形/長方形 3"/>
          <p:cNvSpPr/>
          <p:nvPr/>
        </p:nvSpPr>
        <p:spPr>
          <a:xfrm>
            <a:off x="107504" y="4293096"/>
            <a:ext cx="9036496" cy="2246769"/>
          </a:xfrm>
          <a:prstGeom prst="rect">
            <a:avLst/>
          </a:prstGeom>
        </p:spPr>
        <p:txBody>
          <a:bodyPr wrap="square">
            <a:spAutoFit/>
          </a:bodyPr>
          <a:lstStyle/>
          <a:p>
            <a:pPr lvl="0"/>
            <a:r>
              <a:rPr lang="ja-JP" altLang="en-US" sz="2800" dirty="0">
                <a:solidFill>
                  <a:prstClr val="black"/>
                </a:solidFill>
              </a:rPr>
              <a:t>「復興を支援してくれた全ての人に恩返しできたかな」</a:t>
            </a:r>
          </a:p>
          <a:p>
            <a:pPr lvl="0"/>
            <a:r>
              <a:rPr lang="ja-JP" altLang="en-US" sz="2800" dirty="0">
                <a:solidFill>
                  <a:prstClr val="black"/>
                </a:solidFill>
              </a:rPr>
              <a:t>また、別のインタビューでは、</a:t>
            </a:r>
          </a:p>
          <a:p>
            <a:pPr lvl="0"/>
            <a:r>
              <a:rPr lang="ja-JP" altLang="en-US" sz="2800" dirty="0">
                <a:solidFill>
                  <a:prstClr val="black"/>
                </a:solidFill>
              </a:rPr>
              <a:t>「パトリックチャン選手とはまた試合で会うと思うので、今度はお互いに全力でぶつかりたいと思います。」とも答えています。</a:t>
            </a:r>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306" y="2509061"/>
            <a:ext cx="9037730" cy="707886"/>
          </a:xfrm>
          <a:prstGeom prst="rect">
            <a:avLst/>
          </a:prstGeom>
        </p:spPr>
        <p:txBody>
          <a:bodyPr wrap="square">
            <a:spAutoFit/>
          </a:bodyPr>
          <a:lstStyle/>
          <a:p>
            <a:r>
              <a:rPr lang="ja-JP" altLang="en-US" sz="4000" dirty="0" smtClean="0"/>
              <a:t>「結果は残せなかったけど、（　　　　　）。」</a:t>
            </a:r>
            <a:endParaRPr lang="ja-JP" altLang="en-US" sz="4000" dirty="0"/>
          </a:p>
        </p:txBody>
      </p:sp>
      <p:sp>
        <p:nvSpPr>
          <p:cNvPr id="3" name="正方形/長方形 2">
            <a:hlinkClick r:id="rId3"/>
          </p:cNvPr>
          <p:cNvSpPr/>
          <p:nvPr/>
        </p:nvSpPr>
        <p:spPr>
          <a:xfrm>
            <a:off x="1907704" y="5958572"/>
            <a:ext cx="6840760" cy="369332"/>
          </a:xfrm>
          <a:prstGeom prst="rect">
            <a:avLst/>
          </a:prstGeom>
        </p:spPr>
        <p:txBody>
          <a:bodyPr wrap="square">
            <a:spAutoFit/>
          </a:bodyPr>
          <a:lstStyle/>
          <a:p>
            <a:r>
              <a:rPr lang="en-US" altLang="ja-JP" u="sng" dirty="0" smtClean="0"/>
              <a:t>【</a:t>
            </a:r>
            <a:r>
              <a:rPr lang="ja-JP" altLang="en-US" u="sng" dirty="0" smtClean="0"/>
              <a:t>ソチ</a:t>
            </a:r>
            <a:r>
              <a:rPr lang="en-US" altLang="ja-JP" u="sng" dirty="0" smtClean="0"/>
              <a:t>】</a:t>
            </a:r>
            <a:r>
              <a:rPr lang="ja-JP" altLang="en-US" u="sng" dirty="0" smtClean="0"/>
              <a:t>メダリストインタビュー／羽生結弦選手（フィギュアスケート）へ</a:t>
            </a:r>
            <a:endParaRPr lang="ja-JP" altLang="en-US" u="sng" dirty="0"/>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187624" y="260648"/>
            <a:ext cx="6840760" cy="39604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a:t>
            </a:r>
            <a:r>
              <a:rPr lang="ja-JP" altLang="en-US" sz="2800" dirty="0"/>
              <a:t>に、葛西紀</a:t>
            </a:r>
            <a:r>
              <a:rPr lang="ja-JP" altLang="en-US" sz="2800" dirty="0" smtClean="0"/>
              <a:t>明選手</a:t>
            </a:r>
            <a:r>
              <a:rPr kumimoji="1" lang="ja-JP" altLang="en-US" sz="2800" dirty="0" smtClean="0"/>
              <a:t>の写真を挿入する</a:t>
            </a:r>
            <a:endParaRPr kumimoji="1" lang="ja-JP" altLang="en-US" sz="2800" dirty="0"/>
          </a:p>
        </p:txBody>
      </p:sp>
      <p:sp>
        <p:nvSpPr>
          <p:cNvPr id="5" name="正方形/長方形 4"/>
          <p:cNvSpPr/>
          <p:nvPr/>
        </p:nvSpPr>
        <p:spPr>
          <a:xfrm>
            <a:off x="2644669" y="4437112"/>
            <a:ext cx="4432624" cy="769441"/>
          </a:xfrm>
          <a:prstGeom prst="rect">
            <a:avLst/>
          </a:prstGeom>
        </p:spPr>
        <p:txBody>
          <a:bodyPr wrap="none">
            <a:spAutoFit/>
          </a:bodyPr>
          <a:lstStyle/>
          <a:p>
            <a:r>
              <a:rPr lang="ja-JP" altLang="en-US" sz="4400" dirty="0" smtClean="0"/>
              <a:t>誰の写真ですか。</a:t>
            </a:r>
            <a:endParaRPr lang="ja-JP" altLang="en-US" sz="4400" dirty="0"/>
          </a:p>
        </p:txBody>
      </p:sp>
      <p:sp>
        <p:nvSpPr>
          <p:cNvPr id="6" name="正方形/長方形 5"/>
          <p:cNvSpPr/>
          <p:nvPr/>
        </p:nvSpPr>
        <p:spPr>
          <a:xfrm>
            <a:off x="539552" y="5394176"/>
            <a:ext cx="8385629" cy="830997"/>
          </a:xfrm>
          <a:prstGeom prst="rect">
            <a:avLst/>
          </a:prstGeom>
        </p:spPr>
        <p:txBody>
          <a:bodyPr wrap="none">
            <a:spAutoFit/>
          </a:bodyPr>
          <a:lstStyle/>
          <a:p>
            <a:r>
              <a:rPr lang="ja-JP" altLang="en-US" sz="4800" dirty="0" smtClean="0"/>
              <a:t>葛西紀明（かさいのりあき）選手</a:t>
            </a:r>
            <a:endParaRPr lang="ja-JP" altLang="en-US" sz="4800" dirty="0"/>
          </a:p>
        </p:txBody>
      </p:sp>
    </p:spTree>
    <p:extLst>
      <p:ext uri="{BB962C8B-B14F-4D97-AF65-F5344CB8AC3E}">
        <p14:creationId xmlns:p14="http://schemas.microsoft.com/office/powerpoint/2010/main" val="189539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188640"/>
            <a:ext cx="3420380" cy="2664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800" dirty="0" smtClean="0"/>
              <a:t>ここに、</a:t>
            </a:r>
            <a:r>
              <a:rPr lang="ja-JP" altLang="en-US" sz="2800" dirty="0" smtClean="0"/>
              <a:t>葛西紀明</a:t>
            </a:r>
            <a:r>
              <a:rPr kumimoji="1" lang="ja-JP" altLang="en-US" sz="2800" dirty="0" smtClean="0"/>
              <a:t>選手の写真を挿入する</a:t>
            </a:r>
            <a:endParaRPr kumimoji="1" lang="ja-JP" altLang="en-US" sz="2800" dirty="0"/>
          </a:p>
        </p:txBody>
      </p:sp>
      <p:sp>
        <p:nvSpPr>
          <p:cNvPr id="4" name="正方形/長方形 3"/>
          <p:cNvSpPr/>
          <p:nvPr/>
        </p:nvSpPr>
        <p:spPr>
          <a:xfrm>
            <a:off x="3703374" y="197349"/>
            <a:ext cx="5333122" cy="2246769"/>
          </a:xfrm>
          <a:prstGeom prst="rect">
            <a:avLst/>
          </a:prstGeom>
        </p:spPr>
        <p:txBody>
          <a:bodyPr wrap="square">
            <a:spAutoFit/>
          </a:bodyPr>
          <a:lstStyle/>
          <a:p>
            <a:r>
              <a:rPr lang="en-US" altLang="ja-JP" sz="2800" dirty="0" smtClean="0">
                <a:solidFill>
                  <a:schemeClr val="accent1">
                    <a:lumMod val="75000"/>
                  </a:schemeClr>
                </a:solidFill>
              </a:rPr>
              <a:t>1972</a:t>
            </a:r>
            <a:r>
              <a:rPr lang="ja-JP" altLang="en-US" sz="2800" dirty="0" smtClean="0">
                <a:solidFill>
                  <a:schemeClr val="accent1">
                    <a:lumMod val="75000"/>
                  </a:schemeClr>
                </a:solidFill>
              </a:rPr>
              <a:t>年</a:t>
            </a:r>
            <a:r>
              <a:rPr lang="en-US" altLang="ja-JP" sz="2800" dirty="0" smtClean="0">
                <a:solidFill>
                  <a:schemeClr val="accent1">
                    <a:lumMod val="75000"/>
                  </a:schemeClr>
                </a:solidFill>
              </a:rPr>
              <a:t>6</a:t>
            </a:r>
            <a:r>
              <a:rPr lang="ja-JP" altLang="en-US" sz="2800" dirty="0" smtClean="0">
                <a:solidFill>
                  <a:schemeClr val="accent1">
                    <a:lumMod val="75000"/>
                  </a:schemeClr>
                </a:solidFill>
              </a:rPr>
              <a:t>月</a:t>
            </a:r>
            <a:r>
              <a:rPr lang="en-US" altLang="ja-JP" sz="2800" dirty="0" smtClean="0">
                <a:solidFill>
                  <a:schemeClr val="accent1">
                    <a:lumMod val="75000"/>
                  </a:schemeClr>
                </a:solidFill>
              </a:rPr>
              <a:t>6</a:t>
            </a:r>
            <a:r>
              <a:rPr lang="ja-JP" altLang="en-US" sz="2800" dirty="0" smtClean="0">
                <a:solidFill>
                  <a:schemeClr val="accent1">
                    <a:lumMod val="75000"/>
                  </a:schemeClr>
                </a:solidFill>
              </a:rPr>
              <a:t>日生まれ。</a:t>
            </a:r>
            <a:r>
              <a:rPr lang="en-US" altLang="ja-JP" sz="2800" dirty="0" smtClean="0">
                <a:solidFill>
                  <a:schemeClr val="accent1">
                    <a:lumMod val="75000"/>
                  </a:schemeClr>
                </a:solidFill>
              </a:rPr>
              <a:t>41</a:t>
            </a:r>
            <a:r>
              <a:rPr lang="ja-JP" altLang="en-US" sz="2800" dirty="0" smtClean="0">
                <a:solidFill>
                  <a:schemeClr val="accent1">
                    <a:lumMod val="75000"/>
                  </a:schemeClr>
                </a:solidFill>
              </a:rPr>
              <a:t>歳。</a:t>
            </a:r>
            <a:r>
              <a:rPr lang="en-US" altLang="ja-JP" sz="2800" dirty="0" smtClean="0">
                <a:solidFill>
                  <a:schemeClr val="accent1">
                    <a:lumMod val="75000"/>
                  </a:schemeClr>
                </a:solidFill>
              </a:rPr>
              <a:t>177cm/62kg</a:t>
            </a:r>
            <a:r>
              <a:rPr lang="ja-JP" altLang="en-US" sz="2800" dirty="0" err="1" smtClean="0">
                <a:solidFill>
                  <a:schemeClr val="accent1">
                    <a:lumMod val="75000"/>
                  </a:schemeClr>
                </a:solidFill>
              </a:rPr>
              <a:t>。</a:t>
            </a:r>
            <a:endParaRPr lang="en-US" altLang="ja-JP" sz="2800" dirty="0" smtClean="0">
              <a:solidFill>
                <a:schemeClr val="accent1">
                  <a:lumMod val="75000"/>
                </a:schemeClr>
              </a:solidFill>
            </a:endParaRPr>
          </a:p>
          <a:p>
            <a:r>
              <a:rPr lang="ja-JP" altLang="en-US" sz="2800" dirty="0" smtClean="0">
                <a:solidFill>
                  <a:schemeClr val="accent1">
                    <a:lumMod val="75000"/>
                  </a:schemeClr>
                </a:solidFill>
              </a:rPr>
              <a:t>北海道出身。</a:t>
            </a:r>
          </a:p>
          <a:p>
            <a:r>
              <a:rPr lang="ja-JP" altLang="en-US" sz="2800" dirty="0" smtClean="0">
                <a:solidFill>
                  <a:schemeClr val="accent1">
                    <a:lumMod val="75000"/>
                  </a:schemeClr>
                </a:solidFill>
              </a:rPr>
              <a:t>男子ラージヒル個人銀メダリスト、</a:t>
            </a:r>
            <a:endParaRPr lang="en-US" altLang="ja-JP" sz="2800" dirty="0" smtClean="0">
              <a:solidFill>
                <a:schemeClr val="accent1">
                  <a:lumMod val="75000"/>
                </a:schemeClr>
              </a:solidFill>
            </a:endParaRPr>
          </a:p>
          <a:p>
            <a:r>
              <a:rPr lang="ja-JP" altLang="en-US" sz="2800" dirty="0" smtClean="0">
                <a:solidFill>
                  <a:schemeClr val="accent1">
                    <a:lumMod val="75000"/>
                  </a:schemeClr>
                </a:solidFill>
              </a:rPr>
              <a:t>男子ラージヒル団体銅メダリスト。</a:t>
            </a:r>
          </a:p>
        </p:txBody>
      </p:sp>
      <p:sp>
        <p:nvSpPr>
          <p:cNvPr id="5" name="正方形/長方形 4"/>
          <p:cNvSpPr/>
          <p:nvPr/>
        </p:nvSpPr>
        <p:spPr>
          <a:xfrm>
            <a:off x="0" y="2996952"/>
            <a:ext cx="9144000" cy="3108543"/>
          </a:xfrm>
          <a:prstGeom prst="rect">
            <a:avLst/>
          </a:prstGeom>
        </p:spPr>
        <p:txBody>
          <a:bodyPr wrap="square">
            <a:spAutoFit/>
          </a:bodyPr>
          <a:lstStyle/>
          <a:p>
            <a:r>
              <a:rPr lang="ja-JP" altLang="en-US" sz="2800" dirty="0" smtClean="0"/>
              <a:t>〇７回目、２２年越しのメダル。この五輪銀メダルへの道は、家族や葛西選手にとって平坦な道ではありませんでした。日本が団体金メダルで知られる１９９８年の長野五輪。前年に母親の幸子さんが亡くなったばかりでした。しかも、葛西選手は直前に故障し、メンバーから外れました。「母親のためにメダルをという気持ちがあったと思うのに、本人にとっては一番つらい時期だったと思う」とお姉さんは語っています。</a:t>
            </a:r>
            <a:endParaRPr lang="ja-JP" altLang="en-US" sz="2800" dirty="0"/>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2168" y="0"/>
            <a:ext cx="9121831" cy="5632311"/>
          </a:xfrm>
          <a:prstGeom prst="rect">
            <a:avLst/>
          </a:prstGeom>
        </p:spPr>
        <p:txBody>
          <a:bodyPr wrap="square">
            <a:spAutoFit/>
          </a:bodyPr>
          <a:lstStyle/>
          <a:p>
            <a:r>
              <a:rPr lang="ja-JP" altLang="en-US" sz="4000" dirty="0" smtClean="0"/>
              <a:t>闘病生活の妹は、葛西選手にお守りを用意しました。ソチに入ってからもＬＩＮＥで姉妹は葛西選手を応援します。葛西選手は、メダル獲得後、次のように述べています。「メダルを取り、恩返しをしたいと思っていた。妹も元気になってくれると思う。」</a:t>
            </a:r>
            <a:endParaRPr lang="en-US" altLang="ja-JP" sz="4000" dirty="0" smtClean="0"/>
          </a:p>
          <a:p>
            <a:endParaRPr lang="ja-JP" altLang="en-US" sz="4000" dirty="0" smtClean="0"/>
          </a:p>
          <a:p>
            <a:r>
              <a:rPr lang="ja-JP" altLang="en-US" sz="4000" dirty="0" smtClean="0"/>
              <a:t>また、「４年後を目指すか」と聞かれた時、葛西選手は「もちろんです」と答えます。</a:t>
            </a:r>
            <a:endParaRPr lang="ja-JP" altLang="en-US" sz="4000" dirty="0"/>
          </a:p>
        </p:txBody>
      </p:sp>
    </p:spTree>
    <p:extLst>
      <p:ext uri="{BB962C8B-B14F-4D97-AF65-F5344CB8AC3E}">
        <p14:creationId xmlns:p14="http://schemas.microsoft.com/office/powerpoint/2010/main" val="2402326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306" y="2509061"/>
            <a:ext cx="9037730" cy="707886"/>
          </a:xfrm>
          <a:prstGeom prst="rect">
            <a:avLst/>
          </a:prstGeom>
        </p:spPr>
        <p:txBody>
          <a:bodyPr wrap="square">
            <a:spAutoFit/>
          </a:bodyPr>
          <a:lstStyle/>
          <a:p>
            <a:r>
              <a:rPr lang="ja-JP" altLang="en-US" sz="4000" dirty="0" smtClean="0"/>
              <a:t>「結果は残せなかったけど、（　　　　　）。」</a:t>
            </a:r>
            <a:endParaRPr lang="ja-JP" altLang="en-US" sz="4000" dirty="0"/>
          </a:p>
        </p:txBody>
      </p:sp>
    </p:spTree>
    <p:extLst>
      <p:ext uri="{BB962C8B-B14F-4D97-AF65-F5344CB8AC3E}">
        <p14:creationId xmlns:p14="http://schemas.microsoft.com/office/powerpoint/2010/main" val="370556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954</Words>
  <Application>Microsoft Office PowerPoint</Application>
  <PresentationFormat>画面に合わせる (4:3)</PresentationFormat>
  <Paragraphs>79</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2014-02-20T16:05:53Z</dcterms:created>
  <dcterms:modified xsi:type="dcterms:W3CDTF">2014-02-20T17:25:03Z</dcterms:modified>
</cp:coreProperties>
</file>