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70" r:id="rId5"/>
    <p:sldId id="278" r:id="rId6"/>
    <p:sldId id="271" r:id="rId7"/>
    <p:sldId id="263" r:id="rId8"/>
    <p:sldId id="265" r:id="rId9"/>
    <p:sldId id="279" r:id="rId10"/>
    <p:sldId id="266" r:id="rId11"/>
    <p:sldId id="261" r:id="rId12"/>
    <p:sldId id="269" r:id="rId13"/>
    <p:sldId id="267" r:id="rId14"/>
    <p:sldId id="262" r:id="rId15"/>
    <p:sldId id="268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9928" autoAdjust="0"/>
  </p:normalViewPr>
  <p:slideViewPr>
    <p:cSldViewPr>
      <p:cViewPr>
        <p:scale>
          <a:sx n="66" d="100"/>
          <a:sy n="66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5016-2801-4453-A020-07D6ACBD8CC3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7D197-6704-4D11-AD4D-4884074B8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4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139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34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詳しくは、学年便りに掲載する予定です。</a:t>
            </a:r>
            <a:endParaRPr kumimoji="1"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また、ＬＩＮＥ公式安全安心ガイドにも掲載されています。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34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なお、著作権の関係で必要最低限の画像だけを添付しております。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必要に応じて、画像を追加・変更してください。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なお、スマホ画面のイメージをそのままカメラロールに取り込むには、「電源ボタン」と「ホームボタン」を同時に押します。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 smtClean="0"/>
              <a:t>他にも、ＬＩＮＥいろいろな用語があります。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・友達自動追加機能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ja-JP" sz="1200" dirty="0" smtClean="0"/>
              <a:t>無料通話</a:t>
            </a:r>
          </a:p>
          <a:p>
            <a:r>
              <a:rPr lang="ja-JP" altLang="en-US" sz="1200" dirty="0" smtClean="0"/>
              <a:t>・</a:t>
            </a:r>
            <a:r>
              <a:rPr lang="en-US" altLang="ja-JP" sz="1200" dirty="0" smtClean="0"/>
              <a:t>ID</a:t>
            </a:r>
            <a:endParaRPr lang="ja-JP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ja-JP" sz="1200" dirty="0" smtClean="0"/>
              <a:t>チェーンメール</a:t>
            </a:r>
          </a:p>
          <a:p>
            <a:r>
              <a:rPr lang="ja-JP" altLang="en-US" sz="1200" dirty="0" smtClean="0"/>
              <a:t>・</a:t>
            </a:r>
            <a:r>
              <a:rPr lang="ja-JP" altLang="ja-JP" sz="1200" dirty="0" smtClean="0"/>
              <a:t>年齢制限</a:t>
            </a:r>
            <a:endParaRPr lang="en-US" altLang="ja-JP" sz="1200" dirty="0" smtClean="0"/>
          </a:p>
          <a:p>
            <a:r>
              <a:rPr lang="ja-JP" altLang="en-US" sz="1200" dirty="0" smtClean="0"/>
              <a:t>など。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36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予想される生徒の解答</a:t>
            </a:r>
            <a:endParaRPr kumimoji="1" lang="en-US" altLang="ja-JP" dirty="0" smtClean="0"/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長所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・簡単に送信できる。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・スタンプを一つ送れば気持ちを伝えられる。誤解されることが少ない。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・グループを作成すると一度に多くの友達に通信できる。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・部活や宿題、学校の連絡をやり取りできる。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・いそがしいとき、返信がスタンプだけでできる。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・夜遅くまでだらだらしてしまうので、疲れる。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・友達に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を教える⇒その友達が他の友達にＩＤ教える→いつの間にか友達が増える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・無料通話ができる。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短所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・いつでもスタンプばかりの友達はめんどくさい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・タイムラインで噂を流される。悪口を書かれる、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・グループ内で攻撃される。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・タイムラインでチェーンメールを流される。５分以内に投稿しないと、データが流出するなど。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・グループ内の会話がすべて送信されてくる。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・読んだことが分かる（相手に既読と表示される）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ので、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読んでいないと言い訳ができない。返信しないと、ＫＳ（読んだのに返信しない）と言われる。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・グループ内で、友達の友達（知らない人）も追加される。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・電話帳がややこしい。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・個人情報が危険にさらされる可能性があると思う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二次的なもの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ＬＩＮＥするから、眠くなる、成績下がる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長所、短所後の板書例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338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3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D197-6704-4D11-AD4D-4884074B837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3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15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2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68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0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8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3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0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9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7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2F16-1889-4426-96C5-BEF8214B0265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321A-7348-44A1-B2C0-7D625BEDB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18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6097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711952" y="2033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64259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716961" y="64259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1412776"/>
            <a:ext cx="81439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このよう</a:t>
            </a:r>
            <a:r>
              <a:rPr lang="ja-JP" altLang="en-US" sz="6000" dirty="0" smtClean="0"/>
              <a:t>な被害にあわないために、知っておくべきこと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41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1640" y="1412776"/>
            <a:ext cx="9082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・</a:t>
            </a:r>
            <a:r>
              <a:rPr lang="ja-JP" altLang="en-US" sz="3600" dirty="0"/>
              <a:t>エッチな質問をしてくる人</a:t>
            </a:r>
          </a:p>
          <a:p>
            <a:r>
              <a:rPr lang="ja-JP" altLang="en-US" sz="3600" dirty="0"/>
              <a:t>・写メなど顔写真を見せてほしいと言ってくる人</a:t>
            </a:r>
          </a:p>
          <a:p>
            <a:r>
              <a:rPr lang="ja-JP" altLang="en-US" sz="3600" dirty="0"/>
              <a:t>・性別や年齢（ねんれい）、学校や住んでいる場所などを聞いてくる人</a:t>
            </a:r>
          </a:p>
          <a:p>
            <a:r>
              <a:rPr lang="ja-JP" altLang="en-US" sz="3600" dirty="0"/>
              <a:t>・芸能人でいうとだれに似てる？や体重・身長・胸のサイズなど体の特徴（とくちょう）を聞いてくる人</a:t>
            </a:r>
          </a:p>
          <a:p>
            <a:r>
              <a:rPr lang="ja-JP" altLang="en-US" sz="3600" dirty="0"/>
              <a:t>・電話番号やメールアドレスなどプライベートな連らく先を聞いてくる</a:t>
            </a:r>
            <a:r>
              <a:rPr lang="ja-JP" altLang="en-US" sz="3600" dirty="0" smtClean="0"/>
              <a:t>人</a:t>
            </a:r>
            <a:endParaRPr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611560" y="26064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3200" dirty="0">
                <a:solidFill>
                  <a:prstClr val="black"/>
                </a:solidFill>
              </a:rPr>
              <a:t>危険な人の特徴（とくちょう</a:t>
            </a:r>
            <a:r>
              <a:rPr lang="ja-JP" altLang="en-US" sz="3200" dirty="0" smtClean="0">
                <a:solidFill>
                  <a:prstClr val="black"/>
                </a:solidFill>
              </a:rPr>
              <a:t>）①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 algn="ctr"/>
            <a:r>
              <a:rPr lang="ja-JP" altLang="en-US" sz="3200" dirty="0">
                <a:solidFill>
                  <a:prstClr val="black"/>
                </a:solidFill>
              </a:rPr>
              <a:t>～こんな人がいたらすぐにブロックしよう～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536" y="1412776"/>
            <a:ext cx="115212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79712" y="2034534"/>
            <a:ext cx="43204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88224" y="2613500"/>
            <a:ext cx="2160240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769100" y="3662449"/>
            <a:ext cx="2257854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57005" y="4236768"/>
            <a:ext cx="6954996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5536" y="5301208"/>
            <a:ext cx="5040560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639" y="1412776"/>
            <a:ext cx="8976155" cy="621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1640" y="2034534"/>
            <a:ext cx="8976155" cy="541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1640" y="2576512"/>
            <a:ext cx="8976155" cy="1016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1640" y="3593342"/>
            <a:ext cx="8976155" cy="163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1640" y="5232102"/>
            <a:ext cx="8976155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7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1640" y="1268760"/>
            <a:ext cx="9082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・</a:t>
            </a:r>
            <a:r>
              <a:rPr lang="ja-JP" altLang="en-US" sz="3600" dirty="0"/>
              <a:t>「かわいいね～」「好きになりそう」「君のことタイプかも」など、ほめたり、好きと言ってきたりする人</a:t>
            </a:r>
          </a:p>
          <a:p>
            <a:r>
              <a:rPr lang="ja-JP" altLang="en-US" sz="3600" dirty="0"/>
              <a:t>・「○○行こうよ！」「いっしょに○○しようよ！」と実際に会うような話をしてくる人</a:t>
            </a:r>
          </a:p>
          <a:p>
            <a:r>
              <a:rPr lang="ja-JP" altLang="en-US" sz="3600" dirty="0"/>
              <a:t>・「○○買ってあげるよ」など、お金を持っていることやお金をあげることをアピールしてくる人</a:t>
            </a:r>
          </a:p>
          <a:p>
            <a:r>
              <a:rPr lang="ja-JP" altLang="en-US" sz="3600" dirty="0"/>
              <a:t>・芸能界関係者だとウソをついて「モデルとか興味（きょうみ）ある？」とか「芸能人を紹介（しょうかい）しようか？」と言ってくる人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1560" y="26064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3200" dirty="0">
                <a:solidFill>
                  <a:prstClr val="black"/>
                </a:solidFill>
              </a:rPr>
              <a:t>危険な人の特徴（とくちょう</a:t>
            </a:r>
            <a:r>
              <a:rPr lang="ja-JP" altLang="en-US" sz="3200" dirty="0" smtClean="0">
                <a:solidFill>
                  <a:prstClr val="black"/>
                </a:solidFill>
              </a:rPr>
              <a:t>）②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 algn="ctr"/>
            <a:r>
              <a:rPr lang="ja-JP" altLang="en-US" sz="3200" dirty="0">
                <a:solidFill>
                  <a:prstClr val="black"/>
                </a:solidFill>
              </a:rPr>
              <a:t>～こんな人がいたらすぐにブロックしよう～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60" y="1337866"/>
            <a:ext cx="8424936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9512" y="1916832"/>
            <a:ext cx="1558032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42380" y="2978154"/>
            <a:ext cx="799288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1560" y="4084915"/>
            <a:ext cx="378732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603634" y="5157192"/>
            <a:ext cx="1352742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580112" y="5736158"/>
            <a:ext cx="1352742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640" y="1340768"/>
            <a:ext cx="9000977" cy="1640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1640" y="2981055"/>
            <a:ext cx="9000977" cy="1106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1640" y="4084915"/>
            <a:ext cx="9000977" cy="1106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757" y="5157192"/>
            <a:ext cx="9004859" cy="1678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3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8534" y="476672"/>
            <a:ext cx="81439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 smtClean="0"/>
              <a:t>ブロックする方法</a:t>
            </a:r>
            <a:endParaRPr kumimoji="1" lang="ja-JP" altLang="en-US" sz="6600" dirty="0"/>
          </a:p>
        </p:txBody>
      </p:sp>
      <p:sp>
        <p:nvSpPr>
          <p:cNvPr id="2" name="正方形/長方形 1"/>
          <p:cNvSpPr/>
          <p:nvPr/>
        </p:nvSpPr>
        <p:spPr>
          <a:xfrm>
            <a:off x="644063" y="234888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800" dirty="0" smtClean="0"/>
              <a:t>・学年便り</a:t>
            </a:r>
            <a:endParaRPr lang="en-US" altLang="ja-JP" sz="4800" dirty="0"/>
          </a:p>
          <a:p>
            <a:pPr>
              <a:defRPr/>
            </a:pPr>
            <a:r>
              <a:rPr lang="ja-JP" altLang="en-US" sz="4800" dirty="0" smtClean="0"/>
              <a:t>・ＬＩＮＥ</a:t>
            </a:r>
            <a:r>
              <a:rPr lang="ja-JP" altLang="en-US" sz="4800" dirty="0"/>
              <a:t>公式安全安心</a:t>
            </a:r>
            <a:r>
              <a:rPr lang="ja-JP" altLang="en-US" sz="4800" dirty="0" smtClean="0"/>
              <a:t>ガイド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201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3700" y="1519039"/>
            <a:ext cx="84987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・</a:t>
            </a:r>
            <a:r>
              <a:rPr lang="ja-JP" altLang="en-US" sz="3600" dirty="0"/>
              <a:t>他人の悪口を言わない</a:t>
            </a:r>
          </a:p>
          <a:p>
            <a:r>
              <a:rPr lang="ja-JP" altLang="en-US" sz="3600" dirty="0"/>
              <a:t>・安易な気持ちで自分や他人の顔写真をのせない</a:t>
            </a:r>
          </a:p>
          <a:p>
            <a:r>
              <a:rPr lang="ja-JP" altLang="en-US" sz="3600" dirty="0"/>
              <a:t>・仲間はずれにして特定の人をグループから強制退出しない</a:t>
            </a:r>
          </a:p>
          <a:p>
            <a:r>
              <a:rPr lang="ja-JP" altLang="en-US" sz="3600" dirty="0"/>
              <a:t>・わいせつな写真やトークを投稿（とうこう）しない</a:t>
            </a:r>
          </a:p>
          <a:p>
            <a:r>
              <a:rPr lang="ja-JP" altLang="en-US" sz="3600" dirty="0"/>
              <a:t>・ウソの情報や事実かどうか分からない情報を広めない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361755" y="260648"/>
            <a:ext cx="46057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400" dirty="0">
                <a:solidFill>
                  <a:prstClr val="black"/>
                </a:solidFill>
              </a:rPr>
              <a:t>ネットマナーを守る</a:t>
            </a:r>
            <a:endParaRPr lang="en-US" altLang="ja-JP" sz="440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15239" y="1034028"/>
            <a:ext cx="8498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もし、使う機会があるなら、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683568" y="1557248"/>
            <a:ext cx="2376264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/>
              <a:t>①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851920" y="2136214"/>
            <a:ext cx="403244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/>
              <a:t>②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777776" y="3212976"/>
            <a:ext cx="2210048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/>
              <a:t>③</a:t>
            </a:r>
            <a:endParaRPr kumimoji="1" lang="ja-JP" altLang="en-US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683568" y="5373216"/>
            <a:ext cx="7344816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/>
              <a:t>⑤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749176" y="4293096"/>
            <a:ext cx="4686920" cy="5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/>
              <a:t>④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9447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2507340"/>
            <a:ext cx="8342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400" dirty="0" smtClean="0">
                <a:solidFill>
                  <a:prstClr val="black"/>
                </a:solidFill>
              </a:rPr>
              <a:t>今日の授業の感想を書きましょう。</a:t>
            </a:r>
            <a:endParaRPr lang="en-US" altLang="ja-JP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6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522"/>
            <a:ext cx="5282514" cy="6858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650" y="627511"/>
            <a:ext cx="5282514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-25298" y="3233859"/>
            <a:ext cx="5307811" cy="84321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5298" y="4077072"/>
            <a:ext cx="5307811" cy="50647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-45586" y="4583548"/>
            <a:ext cx="5328100" cy="89646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7257" y="5420779"/>
            <a:ext cx="5329771" cy="650494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531332" y="1052736"/>
            <a:ext cx="3347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何の操作画面ですか？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25876" y="2507412"/>
            <a:ext cx="3225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/>
              <a:t>ＬＩＮＥ</a:t>
            </a:r>
            <a:endParaRPr kumimoji="1" lang="ja-JP" altLang="en-US" sz="4400" dirty="0"/>
          </a:p>
        </p:txBody>
      </p:sp>
      <p:sp>
        <p:nvSpPr>
          <p:cNvPr id="2" name="正方形/長方形 1"/>
          <p:cNvSpPr/>
          <p:nvPr/>
        </p:nvSpPr>
        <p:spPr>
          <a:xfrm>
            <a:off x="5505519" y="4104121"/>
            <a:ext cx="3530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従来の電話やメールと同じようなことができる</a:t>
            </a:r>
            <a:r>
              <a:rPr lang="ja-JP" altLang="en-US" sz="3600" dirty="0" smtClean="0"/>
              <a:t>アプリケーション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7474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049498" y="2012344"/>
            <a:ext cx="50703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SNS</a:t>
            </a:r>
            <a:r>
              <a:rPr lang="ja-JP" altLang="en-US" sz="2800" dirty="0"/>
              <a:t>とは違い、誰でも見られる場所につぶやきや日記を投稿するようなサービスで</a:t>
            </a:r>
            <a:r>
              <a:rPr lang="ja-JP" altLang="en-US" sz="2800" dirty="0" smtClean="0"/>
              <a:t>は</a:t>
            </a:r>
            <a:r>
              <a:rPr lang="ja-JP" altLang="en-US" sz="2800" dirty="0"/>
              <a:t>ありません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r>
              <a:rPr lang="ja-JP" altLang="en-US" sz="2800" dirty="0" smtClean="0"/>
              <a:t>・従来</a:t>
            </a:r>
            <a:r>
              <a:rPr lang="ja-JP" altLang="en-US" sz="2800" dirty="0"/>
              <a:t>の電話やメールと同じようなことができる</a:t>
            </a:r>
            <a:r>
              <a:rPr lang="ja-JP" altLang="en-US" sz="2800" dirty="0" smtClean="0"/>
              <a:t>アプリケーションです。</a:t>
            </a:r>
            <a:endParaRPr lang="en-US" altLang="ja-JP" sz="2800" dirty="0" smtClean="0"/>
          </a:p>
          <a:p>
            <a:r>
              <a:rPr lang="ja-JP" altLang="en-US" sz="2800" dirty="0" smtClean="0"/>
              <a:t>・見知らぬ</a:t>
            </a:r>
            <a:r>
              <a:rPr lang="ja-JP" altLang="en-US" sz="2800" dirty="0"/>
              <a:t>人ではなく、家族や友達など、すでに知っている人とのコミュニケーションをするための</a:t>
            </a:r>
            <a:r>
              <a:rPr lang="ja-JP" altLang="en-US" sz="2800" dirty="0" smtClean="0"/>
              <a:t>アプリケーションです。</a:t>
            </a:r>
            <a:endParaRPr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91833" y="128626"/>
            <a:ext cx="3225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ＬＩＮＥ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24" y="1484784"/>
            <a:ext cx="3563888" cy="515971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013196" y="6413549"/>
            <a:ext cx="29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ＬＩＮＥ公式ホームページより</a:t>
            </a:r>
            <a:r>
              <a:rPr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447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94379" y="1484784"/>
            <a:ext cx="850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ja-JP" altLang="ja-JP" sz="2800" dirty="0" smtClean="0"/>
              <a:t>スタンプ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8574" y="128626"/>
            <a:ext cx="7711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ＬＩＮＥの基本用語</a:t>
            </a:r>
            <a:endParaRPr kumimoji="1" lang="ja-JP" altLang="en-US" sz="2000" dirty="0"/>
          </a:p>
        </p:txBody>
      </p:sp>
      <p:pic>
        <p:nvPicPr>
          <p:cNvPr id="1026" name="Picture 2" descr="K:\DCIM\100_FUJI\DSCF0042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332521"/>
            <a:ext cx="453450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0267" y="1389483"/>
            <a:ext cx="3563888" cy="5159714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 rot="765135">
            <a:off x="2062164" y="2308490"/>
            <a:ext cx="4909800" cy="504056"/>
          </a:xfrm>
          <a:prstGeom prst="rightArrow">
            <a:avLst>
              <a:gd name="adj1" fmla="val 50000"/>
              <a:gd name="adj2" fmla="val 97032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4516" y="2300723"/>
            <a:ext cx="489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800" dirty="0" smtClean="0"/>
              <a:t>スタンプ</a:t>
            </a:r>
            <a:r>
              <a:rPr lang="ja-JP" altLang="en-US" sz="2800" dirty="0" smtClean="0"/>
              <a:t>１つでさまざまな気持ちを表すことができる</a:t>
            </a:r>
            <a:endParaRPr lang="ja-JP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967043" y="2300723"/>
            <a:ext cx="1647112" cy="14883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76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0363" y="1484784"/>
            <a:ext cx="2925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・グループ</a:t>
            </a:r>
            <a:endParaRPr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8574" y="128626"/>
            <a:ext cx="7711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ＬＩＮＥの基本用語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2423569"/>
            <a:ext cx="46536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グループに、Ｃさん、Ｄさんが友達として登録されているなら、</a:t>
            </a:r>
            <a:r>
              <a:rPr lang="ja-JP" altLang="en-US" sz="2400" dirty="0"/>
              <a:t>Ｃさん、Ｄさん</a:t>
            </a:r>
            <a:r>
              <a:rPr lang="ja-JP" altLang="en-US" sz="2400" dirty="0" smtClean="0"/>
              <a:t>が同時に画面上で会話できる。</a:t>
            </a:r>
            <a:endParaRPr lang="ja-JP" altLang="en-US" sz="2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479222"/>
            <a:ext cx="35623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0363" y="1484784"/>
            <a:ext cx="2925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・タイムライン</a:t>
            </a:r>
            <a:endParaRPr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8574" y="128626"/>
            <a:ext cx="7711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ＬＩＮＥの基本用語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2423569"/>
            <a:ext cx="46536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タイムライン</a:t>
            </a:r>
            <a:r>
              <a:rPr lang="ja-JP" altLang="en-US" sz="2400" dirty="0"/>
              <a:t>とは、自分と友だちが投稿したテキストやスタンプ・画像などが、時間の流れに沿って表示される</a:t>
            </a:r>
            <a:r>
              <a:rPr lang="ja-JP" altLang="en-US" sz="2400" dirty="0" smtClean="0"/>
              <a:t>空間。</a:t>
            </a:r>
            <a:endParaRPr lang="en-US" altLang="ja-JP" sz="2400" dirty="0" smtClean="0"/>
          </a:p>
          <a:p>
            <a:r>
              <a:rPr lang="ja-JP" altLang="en-US" sz="2400" dirty="0" smtClean="0"/>
              <a:t>Ａさん、Ｂさん、Ｃさんが友達として登録されているなら、</a:t>
            </a:r>
            <a:r>
              <a:rPr lang="ja-JP" altLang="en-US" sz="2400" dirty="0"/>
              <a:t>Ａさん、Ｂさん、Ｃ</a:t>
            </a:r>
            <a:r>
              <a:rPr lang="ja-JP" altLang="en-US" sz="2400" dirty="0" smtClean="0"/>
              <a:t>さんの投稿が一度に表示される。</a:t>
            </a:r>
            <a:endParaRPr lang="ja-JP" altLang="en-US" sz="2400" dirty="0"/>
          </a:p>
          <a:p>
            <a:r>
              <a:rPr lang="ja-JP" altLang="en-US" sz="2400" dirty="0" smtClean="0"/>
              <a:t>参考</a:t>
            </a:r>
            <a:r>
              <a:rPr lang="ja-JP" altLang="en-US" sz="2400" dirty="0"/>
              <a:t>：ＬＩＮＥ公式</a:t>
            </a:r>
            <a:r>
              <a:rPr lang="ja-JP" altLang="en-US" sz="2400" dirty="0" smtClean="0"/>
              <a:t>ホームページ </a:t>
            </a:r>
            <a:endParaRPr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1124744"/>
            <a:ext cx="3372470" cy="564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4635" y="620688"/>
            <a:ext cx="53218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ＬＩＮＥの長所と短所をできるだけ書きましょう。</a:t>
            </a:r>
            <a:endParaRPr lang="en-US" altLang="ja-JP" sz="4800" dirty="0" smtClean="0"/>
          </a:p>
          <a:p>
            <a:r>
              <a:rPr lang="ja-JP" altLang="en-US" sz="4800" dirty="0" smtClean="0"/>
              <a:t>ＬＩＮＥを使ったことのない人は想像して書きましょう。</a:t>
            </a:r>
            <a:endParaRPr lang="en-US" altLang="ja-JP" sz="4800" dirty="0" smtClean="0"/>
          </a:p>
          <a:p>
            <a:r>
              <a:rPr kumimoji="1" lang="ja-JP" altLang="en-US" sz="4800" dirty="0" smtClean="0"/>
              <a:t>ＴＶや友達から聞いたことでもＯＫです。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39" y="908720"/>
            <a:ext cx="3563888" cy="51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6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3090" y="487323"/>
            <a:ext cx="8233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ネット上で実際に起こった事件①</a:t>
            </a:r>
            <a:endParaRPr kumimoji="1" lang="ja-JP" altLang="en-US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118469" y="1355094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●「</a:t>
            </a:r>
            <a:r>
              <a:rPr lang="ja-JP" altLang="en-US" sz="3200" dirty="0"/>
              <a:t>人間じゃない。死ね」「殺したるわい」「おー来いや</a:t>
            </a:r>
            <a:r>
              <a:rPr lang="ja-JP" altLang="en-US" sz="3200" dirty="0" smtClean="0"/>
              <a:t>」などとグループチャット</a:t>
            </a:r>
            <a:r>
              <a:rPr lang="ja-JP" altLang="en-US" sz="3200" dirty="0"/>
              <a:t>で２人の少女が激しい応酬を繰り広げた末、この少女らが元同級生で同じ１６歳の女子生徒を死なせ、山中に遺体を投げ捨てる</a:t>
            </a:r>
            <a:r>
              <a:rPr lang="ja-JP" altLang="en-US" sz="3200" dirty="0" smtClean="0"/>
              <a:t>。加害者のうちの数人</a:t>
            </a:r>
            <a:r>
              <a:rPr lang="ja-JP" altLang="en-US" sz="3200" dirty="0"/>
              <a:t>は女子生徒と面識すらなかった。</a:t>
            </a:r>
          </a:p>
          <a:p>
            <a:r>
              <a:rPr lang="ja-JP" altLang="en-US" sz="3200" dirty="0" smtClean="0"/>
              <a:t>●スマホ</a:t>
            </a:r>
            <a:r>
              <a:rPr lang="ja-JP" altLang="en-US" sz="3200" dirty="0"/>
              <a:t>で知った少女に殴る蹴るの暴行をし、中高生の少女４人が逮捕される</a:t>
            </a:r>
            <a:r>
              <a:rPr lang="ja-JP" altLang="en-US" sz="3200" dirty="0" smtClean="0"/>
              <a:t>。「</a:t>
            </a:r>
            <a:r>
              <a:rPr lang="ja-JP" altLang="en-US" sz="3200" dirty="0"/>
              <a:t>少女</a:t>
            </a:r>
            <a:r>
              <a:rPr lang="ja-JP" altLang="en-US" sz="3200" dirty="0" smtClean="0"/>
              <a:t>がスマホでの</a:t>
            </a:r>
            <a:r>
              <a:rPr lang="ja-JP" altLang="en-US" sz="3200" dirty="0"/>
              <a:t>連絡を絶ったり、態度が悪かったりしたことに腹が立った</a:t>
            </a:r>
            <a:r>
              <a:rPr lang="ja-JP" altLang="en-US" sz="3200" dirty="0" smtClean="0"/>
              <a:t>」と供述する。被害者</a:t>
            </a:r>
            <a:r>
              <a:rPr lang="ja-JP" altLang="en-US" sz="3200" dirty="0"/>
              <a:t>は、中学３年の女子生徒</a:t>
            </a:r>
            <a:r>
              <a:rPr lang="ja-JP" altLang="en-US" sz="3200" dirty="0" smtClean="0"/>
              <a:t>。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9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3090" y="487323"/>
            <a:ext cx="8233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ネット上で実際に起こった事件②</a:t>
            </a:r>
            <a:endParaRPr kumimoji="1" lang="ja-JP" altLang="en-US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118469" y="1355094"/>
            <a:ext cx="89289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●交際</a:t>
            </a:r>
            <a:r>
              <a:rPr lang="ja-JP" altLang="en-US" sz="3200" dirty="0"/>
              <a:t>女性に「死ねよ」と投稿し、女性が自殺。自殺教唆の疑いで慶応大生が逮捕される。	</a:t>
            </a:r>
          </a:p>
          <a:p>
            <a:r>
              <a:rPr lang="ja-JP" altLang="en-US" sz="3200" dirty="0"/>
              <a:t>「お願いだから死んでくれ」「手首切るより飛び降りれば死ねる</a:t>
            </a:r>
            <a:r>
              <a:rPr lang="ja-JP" altLang="en-US" sz="3200" dirty="0" err="1"/>
              <a:t>じゃん</a:t>
            </a:r>
            <a:r>
              <a:rPr lang="ja-JP" altLang="en-US" sz="3200" dirty="0"/>
              <a:t>」などとメッセージを送信する。女性は自宅マンションのベランダから飛び降りて死亡した。</a:t>
            </a:r>
          </a:p>
          <a:p>
            <a:r>
              <a:rPr lang="ja-JP" altLang="en-US" sz="3200" dirty="0" smtClean="0"/>
              <a:t>●会話</a:t>
            </a:r>
            <a:r>
              <a:rPr lang="ja-JP" altLang="en-US" sz="3200" dirty="0"/>
              <a:t>で無視された腹いせに、生徒の足首縛り川落とし火であぶる。友人の少年４人が逮捕される</a:t>
            </a:r>
            <a:r>
              <a:rPr lang="ja-JP" altLang="en-US" sz="3200" dirty="0" smtClean="0"/>
              <a:t>。</a:t>
            </a:r>
            <a:endParaRPr lang="ja-JP" altLang="en-US" sz="3200" dirty="0"/>
          </a:p>
          <a:p>
            <a:r>
              <a:rPr lang="ja-JP" altLang="en-US" sz="3200" dirty="0" smtClean="0"/>
              <a:t>●芸能人</a:t>
            </a:r>
            <a:r>
              <a:rPr lang="ja-JP" altLang="en-US" sz="3200" dirty="0"/>
              <a:t>装うサイト、「タレントの話し相手になって」とメッセージを受け、メールに返信するたび、サイト利用料約四十万円をだまし取られる</a:t>
            </a:r>
            <a:r>
              <a:rPr lang="ja-JP" altLang="en-US" sz="3200" dirty="0" smtClean="0"/>
              <a:t>。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263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976</Words>
  <Application>Microsoft Office PowerPoint</Application>
  <PresentationFormat>画面に合わせる (4:3)</PresentationFormat>
  <Paragraphs>119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HS</dc:creator>
  <cp:lastModifiedBy>HS</cp:lastModifiedBy>
  <cp:revision>41</cp:revision>
  <dcterms:created xsi:type="dcterms:W3CDTF">2014-04-30T02:37:15Z</dcterms:created>
  <dcterms:modified xsi:type="dcterms:W3CDTF">2014-05-02T14:42:42Z</dcterms:modified>
</cp:coreProperties>
</file>