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6024" autoAdjust="0"/>
  </p:normalViewPr>
  <p:slideViewPr>
    <p:cSldViewPr snapToGrid="0" snapToObjects="1">
      <p:cViewPr varScale="1">
        <p:scale>
          <a:sx n="59" d="100"/>
          <a:sy n="59" d="100"/>
        </p:scale>
        <p:origin x="174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28362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【スライド1】3.11 東日本大震災を中学校でどう授業するか</a:t>
            </a:r>
          </a:p>
          <a:p>
            <a:r>
              <a:rPr lang="ja-JP"/>
              <a:t>今日は、東日本大震災について学びます。東日本大震災は、先生たち大人にとっては強く記憶に残っている出来事ですが、今の中学生のみなさんにとっては、生まれる前、あるいは記憶にない時期の出来事になっています。だからこそ、今日は「知っているつもり」で終わらせず、事実を確認しながら、自分の生活に引き寄せて考えます。今日の授業のゴールは、「怖かった」「大変だった」という感想で終わることではありません。災害が起きたとき、自分はどう行動するのか。家族や身近な人と何を確認しておくのか。今日からできることを一つ決めることです。震災を過去の出来事として見るだけではなく、自分と周囲の人の命を守る学びにつなげていきます。</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【スライド10】50分授業の流れ</a:t>
            </a:r>
          </a:p>
          <a:p>
            <a:r>
              <a:rPr lang="ja-JP"/>
              <a:t>このスライドは、50分授業で実施する場合の流れです。最初の5分で、2011年3月11日14時46分という日時を提示し、何が起きたのかを問いかけます。次の10分で、地震、津波、原子力災害、被害状況など、震災の基本的な事実を確認します。次の10分で、震災を経験した人の声を視聴し、何を次世代へ伝えようとしているのかを考えます。その後、自分の地域のリスクに置き換えます。さらに、家族と離れている場面などを設定し、自分ならどう行動するかを考えます。最後は感想ではなく、今日からできる行動を一つ決めて終えます。避難場所を確認する、171を調べる、備蓄を確認するなど、具体的な行動にします。</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【スライド11】今日からできることを一つ決める</a:t>
            </a:r>
          </a:p>
          <a:p>
            <a:r>
              <a:rPr lang="ja-JP"/>
              <a:t>授業の最後に、家に帰って確認することを一つ決めます。避難場所を確認する。家族や身近な人と集合場所を決める。災害用伝言ダイヤル171やweb171の使い方を調べる。水や食料が何日分あるか確認する。家具の中で倒れそうなものを見る。通学路の危険な場所を考える。どれでも構いません。ただし、家庭の状況は一人一人違います。「必ず両親と話す」と限定する必要はありません。一緒に暮らしている人、頼れる大人、自分で確認できる範囲など、それぞれの状況に合わせて考えます。防災は、授業を受けただけでは身に付きません。小さくても、実際に一つ行動することが大切です。</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【スライド12】授業前の教師用チェック</a:t>
            </a:r>
          </a:p>
          <a:p>
            <a:r>
              <a:rPr lang="ja-JP"/>
              <a:t>最後に、授業を行う教師側のチェックです。被害者数などの数字は、最新の公的資料で確認します。古い南海トラフ地震の被害想定をそのまま使わないようにします。南海トラフ地震臨時情報を、地震予知のように説明しないことも大切です。津波については、警報を待たずに避難を始める場合があることを押さえます。また、被害映像や体験談を扱う場合は、生徒の心理的な負担に配慮します。震災を「日本人はすばらしい」という話だけに単純化しません。自分の地域のハザードマップへつなげ、スマートフォンだけに頼らない連絡方法を考え、最後に具体的な行動を一つ決めます。3.11を過去の出来事にせず、自分と周囲の命を守る学びにしていきます。</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【スライド2】授業の入口：3.11を「自分ごと」に戻す</a:t>
            </a:r>
          </a:p>
          <a:p>
            <a:r>
              <a:rPr lang="ja-JP"/>
              <a:t>まず、この日時を見てください。2011年3月11日、14時46分です。この日時に何が起きたか、知っている人もいると思います。あまり知らない人もいると思います。知らないことは悪いことではありません。今から知っていけばよいのです。今日は、三つの流れで学びます。一つ目は、何が起きたのかを事実に基づいて知ることです。二つ目は、自分の地域や家庭で何を備えるのかを考えることです。三つ目は、今日からできる具体的な行動を一つ決めることです。震災を遠い地域の出来事として学ぶだけではなく、もし自分が災害に遭ったらどう行動するのかを考えていきます。</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【スライド3】東日本大震災で起きたこと</a:t>
            </a:r>
          </a:p>
          <a:p>
            <a:r>
              <a:rPr lang="ja-JP"/>
              <a:t>東日本大震災では、2011年3月11日14時46分に、三陸沖を震源とするマグニチュード9.0の巨大地震が発生しました。大きな揺れだけでなく、各地を巨大な津波が襲いました。さらに、福島第一原子力発電所の事故も発生しました。つまり、地震、津波、原子力災害が重なった複合災害でした。政府資料では、死者は震災関連死を含めて1万9787人、行方不明者は2549人とされています。ここで大切なのは、数字をただ覚えることではありません。この一人一人に生活があり、家族があり、学校があり、日常があったということです。では、なぜこれほど大きな被害になったのか。そこから私たちは何を学べるのかを考えていきます。</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【スライド4】震災を「感動教材」だけにしない</a:t>
            </a:r>
          </a:p>
          <a:p>
            <a:r>
              <a:rPr lang="ja-JP"/>
              <a:t>震災を扱うとき、気をつけたいことがあります。それは、震災を「感動する話」だけにしてしまうことです。助け合いや支援の話には大切な意味があります。しかし、「日本人はすばらしかった」「命を大切にしましょう」というまとめだけで終わると、防災の学びとしては不十分です。また、津波や被害の映像をたくさん見せればよいわけでもありません。強い映像は、心に負担を与えることもあります。今日は、何が起きたのかを事実で確認し、経験した人の声から教訓を考え、自分の地域と自分の行動へつなげます。この授業の後、自分に何ができるようになるかを意識して聞いてください。</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【スライド5】津波から命を守る行動</a:t>
            </a:r>
          </a:p>
          <a:p>
            <a:r>
              <a:rPr lang="ja-JP"/>
              <a:t>東日本大震災から学ぶ重要なことの一つが、津波から命を守る行動です。海の近くで強い揺れを感じたとき、または弱くても長くゆっくりした揺れを感じたときは、警報を待たずに、より高い安全な場所へ避難することが大切です。スマートフォンに情報が出るまで待つ、誰かが指示するまで待つ、という行動では間に合わない場合があります。また、津波は一度で終わるとは限りません。繰り返し襲うことがあります。だから、警報や注意報が解除されるまでは戻らないことも重要です。ここで考えてほしい問いは、海の近くで強い揺れを感じたとき、スマートフォンにはまだ何も出ていない場合、自分はどう行動するかです。</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【スライド6】自分の地域で何が起きるか</a:t>
            </a:r>
          </a:p>
          <a:p>
            <a:r>
              <a:rPr lang="ja-JP"/>
              <a:t>東日本大震災を学ぶだけで終わらせず、自分の地域に置き換えて考えます。この学校の周辺では、どのような災害リスクがあるでしょうか。津波、洪水、土砂災害、高潮、火災、建物の倒壊、通学路の危険など、地域によって考えるべきことは違います。海から遠い地域なら津波だけを考えればよいわけではありません。川、ため池、古い建物、ブロック塀、狭い道、停電や断水なども考える必要があります。また、災害は授業中に起きるとは限りません。登下校中、家で一人のとき、家族と別行動のときにも起こります。この学校の周辺では、どの災害リスクが高いのかを考えてみましょう。</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【スライド7】南海トラフ巨大地震をどう扱うか</a:t>
            </a:r>
          </a:p>
          <a:p>
            <a:r>
              <a:rPr lang="ja-JP"/>
              <a:t>東日本大震災を学んだ後、自分たちの将来に関係する地震として、南海トラフ巨大地震についても考えます。内閣府の被害想定では、厳しい条件を置いた場合、死者は最大約29.8万人、全壊・焼失する建物は最大約235万棟とされています。ただし、これは「必ずこうなる」という未来の予言ではありません。対策を考えるための想定です。また、南海トラフ地震臨時情報も、地震が起きる場所や時刻を高い精度で予測する情報ではありません。地震は、情報がないまま突然起きる場合もあります。だから大切なのは、いつ起きるかを当てることではなく、いつ起きても行動できるよう、今日から何を準備するかを考えることです。</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【スライド8】家族と連絡がつかない前提で考える</a:t>
            </a:r>
          </a:p>
          <a:p>
            <a:r>
              <a:rPr lang="ja-JP"/>
              <a:t>災害時には、スマートフォンがあるから大丈夫とは限りません。電話が混み合ってつながりにくくなることがあります。通信障害が起きることもあります。停電で充電できないこともあります。端末が壊れることもあります。SNSやメッセージアプリが使える場合もありますが、必ず使えると決めつけない方が安全です。だから、複数の方法を考えておきます。災害用伝言ダイヤル171、web171、避難場所、集合場所、家族や身近な人との事前の約束などです。今日考えてほしいのは、電話がつながらないとき、家族や身近な人はどこで確認し合うのかということです。連絡方法は、災害が起きてから決めるのではなく、平時に決めておく必要があります。</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t>【スライド9】家庭備蓄を具体的に考える</a:t>
            </a:r>
          </a:p>
          <a:p>
            <a:r>
              <a:rPr lang="ja-JP"/>
              <a:t>防災というと、非常持出袋を用意することだけを考えがちです。しかし、大規模な災害では、電気、ガス、水道、交通、物流が止まる可能性があります。内閣府は、家庭で最低3日分、できれば1週間分の備蓄を勧めています。飲料水は、一人1日3リットルが一つの目安です。例えば4人家族で1週間分を考えると、飲料水だけで84リットルになります。これはかなり大きな量です。だからこそ、特別な防災用品を買うだけでなく、普段使う食品や水を少し多めに買い、使った分を補充するローリングストックの考え方が大切になります。自分の家には、水と食料が何日分あるのかを考えてみましょう。</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AFC"/>
        </a:solidFill>
        <a:effectLst/>
      </p:bgPr>
    </p:bg>
    <p:spTree>
      <p:nvGrpSpPr>
        <p:cNvPr id="1" name=""/>
        <p:cNvGrpSpPr/>
        <p:nvPr/>
      </p:nvGrpSpPr>
      <p:grpSpPr>
        <a:xfrm>
          <a:off x="0" y="0"/>
          <a:ext cx="0" cy="0"/>
          <a:chOff x="0" y="0"/>
          <a:chExt cx="0" cy="0"/>
        </a:xfrm>
      </p:grpSpPr>
      <p:sp>
        <p:nvSpPr>
          <p:cNvPr id="2" name="Shape 0"/>
          <p:cNvSpPr/>
          <p:nvPr/>
        </p:nvSpPr>
        <p:spPr>
          <a:xfrm>
            <a:off x="457200" y="6565392"/>
            <a:ext cx="11274552" cy="0"/>
          </a:xfrm>
          <a:prstGeom prst="line">
            <a:avLst/>
          </a:prstGeom>
          <a:noFill/>
          <a:ln w="12700">
            <a:solidFill>
              <a:srgbClr val="CBD5E1"/>
            </a:solidFill>
            <a:prstDash val="solid"/>
          </a:ln>
        </p:spPr>
      </p:sp>
      <p:sp>
        <p:nvSpPr>
          <p:cNvPr id="3" name="Text 1"/>
          <p:cNvSpPr/>
          <p:nvPr/>
        </p:nvSpPr>
        <p:spPr>
          <a:xfrm>
            <a:off x="502920" y="6620256"/>
            <a:ext cx="667512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3.11東日本大震災を中学校でどう授業するか</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FF6FF"/>
        </a:solidFill>
        <a:effectLst/>
      </p:bgPr>
    </p:bg>
    <p:spTree>
      <p:nvGrpSpPr>
        <p:cNvPr id="1" name=""/>
        <p:cNvGrpSpPr/>
        <p:nvPr/>
      </p:nvGrpSpPr>
      <p:grpSpPr>
        <a:xfrm>
          <a:off x="0" y="0"/>
          <a:ext cx="0" cy="0"/>
          <a:chOff x="0" y="0"/>
          <a:chExt cx="0" cy="0"/>
        </a:xfrm>
      </p:grpSpPr>
      <p:sp>
        <p:nvSpPr>
          <p:cNvPr id="2" name="Text 0"/>
          <p:cNvSpPr/>
          <p:nvPr/>
        </p:nvSpPr>
        <p:spPr>
          <a:xfrm>
            <a:off x="658368" y="566928"/>
            <a:ext cx="2011680" cy="502920"/>
          </a:xfrm>
          <a:prstGeom prst="rect">
            <a:avLst/>
          </a:prstGeom>
          <a:noFill/>
          <a:ln/>
        </p:spPr>
        <p:txBody>
          <a:bodyPr wrap="square" lIns="0" tIns="0" rIns="0" bIns="0" rtlCol="0" anchor="ctr"/>
          <a:lstStyle/>
          <a:p>
            <a:pPr marL="0" indent="0">
              <a:buNone/>
            </a:pPr>
            <a:r>
              <a:rPr lang="en-US" sz="3400" b="1" dirty="0">
                <a:solidFill>
                  <a:srgbClr val="2563EB"/>
                </a:solidFill>
                <a:latin typeface="Noto Sans CJK JP" pitchFamily="34" charset="0"/>
                <a:ea typeface="Noto Sans CJK JP" pitchFamily="34" charset="-122"/>
                <a:cs typeface="Noto Sans CJK JP" pitchFamily="34" charset="-120"/>
              </a:rPr>
              <a:t>3.11</a:t>
            </a:r>
            <a:endParaRPr lang="en-US" sz="3400" dirty="0"/>
          </a:p>
        </p:txBody>
      </p:sp>
      <p:sp>
        <p:nvSpPr>
          <p:cNvPr id="3" name="Text 1"/>
          <p:cNvSpPr/>
          <p:nvPr/>
        </p:nvSpPr>
        <p:spPr>
          <a:xfrm>
            <a:off x="658368" y="1234440"/>
            <a:ext cx="8229600" cy="1234440"/>
          </a:xfrm>
          <a:prstGeom prst="rect">
            <a:avLst/>
          </a:prstGeom>
          <a:noFill/>
          <a:ln/>
        </p:spPr>
        <p:txBody>
          <a:bodyPr wrap="square" lIns="0" tIns="0" rIns="0" bIns="0" rtlCol="0" anchor="ctr">
            <a:normAutofit/>
          </a:bodyPr>
          <a:lstStyle/>
          <a:p>
            <a:pPr marL="0" indent="0">
              <a:buNone/>
            </a:pPr>
            <a:r>
              <a:rPr lang="en-US" sz="3400" b="1" dirty="0" err="1">
                <a:solidFill>
                  <a:srgbClr val="0F172A"/>
                </a:solidFill>
                <a:latin typeface="Noto Sans CJK JP" pitchFamily="34" charset="0"/>
                <a:ea typeface="Noto Sans CJK JP" pitchFamily="34" charset="-122"/>
                <a:cs typeface="Noto Sans CJK JP" pitchFamily="34" charset="-120"/>
              </a:rPr>
              <a:t>東日本大震災</a:t>
            </a:r>
            <a:endParaRPr lang="en-US" sz="3400" dirty="0"/>
          </a:p>
        </p:txBody>
      </p:sp>
      <p:sp>
        <p:nvSpPr>
          <p:cNvPr id="4" name="Text 2"/>
          <p:cNvSpPr/>
          <p:nvPr/>
        </p:nvSpPr>
        <p:spPr>
          <a:xfrm>
            <a:off x="694944" y="2743200"/>
            <a:ext cx="7498080" cy="411480"/>
          </a:xfrm>
          <a:prstGeom prst="rect">
            <a:avLst/>
          </a:prstGeom>
          <a:noFill/>
          <a:ln/>
        </p:spPr>
        <p:txBody>
          <a:bodyPr wrap="square" lIns="0" tIns="0" rIns="0" bIns="0" rtlCol="0" anchor="ctr"/>
          <a:lstStyle/>
          <a:p>
            <a:pPr marL="0" indent="0">
              <a:buNone/>
            </a:pPr>
            <a:r>
              <a:rPr lang="en-US" sz="2100" dirty="0" err="1">
                <a:solidFill>
                  <a:srgbClr val="475569"/>
                </a:solidFill>
                <a:latin typeface="Noto Sans CJK JP" pitchFamily="34" charset="0"/>
                <a:ea typeface="Noto Sans CJK JP" pitchFamily="34" charset="-122"/>
                <a:cs typeface="Noto Sans CJK JP" pitchFamily="34" charset="-120"/>
              </a:rPr>
              <a:t>事実・防災・命を考える授業</a:t>
            </a:r>
            <a:endParaRPr lang="en-US" sz="2100" dirty="0"/>
          </a:p>
        </p:txBody>
      </p:sp>
      <p:sp>
        <p:nvSpPr>
          <p:cNvPr id="5" name="Text 3"/>
          <p:cNvSpPr/>
          <p:nvPr/>
        </p:nvSpPr>
        <p:spPr>
          <a:xfrm>
            <a:off x="7178040" y="3886200"/>
            <a:ext cx="4206240" cy="1417320"/>
          </a:xfrm>
          <a:prstGeom prst="rect">
            <a:avLst/>
          </a:prstGeom>
          <a:solidFill>
            <a:srgbClr val="FFFFFF"/>
          </a:solidFill>
          <a:ln w="15240">
            <a:solidFill>
              <a:srgbClr val="CBD5E1"/>
            </a:solidFill>
          </a:ln>
        </p:spPr>
        <p:txBody>
          <a:bodyPr wrap="square" lIns="2286" tIns="2286" rIns="2286" bIns="2286" rtlCol="0" anchor="ctr">
            <a:normAutofit/>
          </a:bodyPr>
          <a:lstStyle/>
          <a:p>
            <a:pPr marL="0" indent="0">
              <a:buNone/>
            </a:pPr>
            <a:r>
              <a:rPr lang="en-US" sz="1900" b="1" dirty="0">
                <a:solidFill>
                  <a:srgbClr val="0F172A"/>
                </a:solidFill>
                <a:latin typeface="Noto Sans CJK JP" pitchFamily="34" charset="0"/>
                <a:ea typeface="Noto Sans CJK JP" pitchFamily="34" charset="-122"/>
                <a:cs typeface="Noto Sans CJK JP" pitchFamily="34" charset="-120"/>
              </a:rPr>
              <a:t>今日のゴール</a:t>
            </a:r>
            <a:endParaRPr lang="en-US" sz="1900" dirty="0"/>
          </a:p>
          <a:p>
            <a:pPr marL="0" indent="0">
              <a:buNone/>
            </a:pPr>
            <a:r>
              <a:rPr lang="en-US" sz="1900" b="1" dirty="0">
                <a:solidFill>
                  <a:srgbClr val="0F172A"/>
                </a:solidFill>
                <a:latin typeface="Noto Sans CJK JP" pitchFamily="34" charset="0"/>
                <a:ea typeface="Noto Sans CJK JP" pitchFamily="34" charset="-122"/>
                <a:cs typeface="Noto Sans CJK JP" pitchFamily="34" charset="-120"/>
              </a:rPr>
              <a:t>「怖かった」で終わらせず、</a:t>
            </a:r>
            <a:endParaRPr lang="en-US" sz="1900" dirty="0"/>
          </a:p>
          <a:p>
            <a:pPr marL="0" indent="0">
              <a:buNone/>
            </a:pPr>
            <a:r>
              <a:rPr lang="en-US" sz="1900" b="1" dirty="0">
                <a:solidFill>
                  <a:srgbClr val="0F172A"/>
                </a:solidFill>
                <a:latin typeface="Noto Sans CJK JP" pitchFamily="34" charset="0"/>
                <a:ea typeface="Noto Sans CJK JP" pitchFamily="34" charset="-122"/>
                <a:cs typeface="Noto Sans CJK JP" pitchFamily="34" charset="-120"/>
              </a:rPr>
              <a:t>自分が行動できることを一つ決める。</a:t>
            </a:r>
            <a:endParaRPr lang="en-US" sz="1900" dirty="0"/>
          </a:p>
        </p:txBody>
      </p:sp>
      <p:sp>
        <p:nvSpPr>
          <p:cNvPr id="6" name="Text 4"/>
          <p:cNvSpPr/>
          <p:nvPr/>
        </p:nvSpPr>
        <p:spPr>
          <a:xfrm>
            <a:off x="694944" y="5577840"/>
            <a:ext cx="5669280" cy="256032"/>
          </a:xfrm>
          <a:prstGeom prst="rect">
            <a:avLst/>
          </a:prstGeom>
          <a:noFill/>
          <a:ln/>
        </p:spPr>
        <p:txBody>
          <a:bodyPr wrap="square" lIns="0" tIns="0" rIns="0" bIns="0" rtlCol="0" anchor="ctr"/>
          <a:lstStyle/>
          <a:p>
            <a:pPr marL="0" indent="0">
              <a:buNone/>
            </a:pPr>
            <a:r>
              <a:rPr lang="en-US" sz="1300" dirty="0">
                <a:solidFill>
                  <a:srgbClr val="64748B"/>
                </a:solidFill>
                <a:latin typeface="Noto Sans CJK JP" pitchFamily="34" charset="0"/>
                <a:ea typeface="Noto Sans CJK JP" pitchFamily="34" charset="-122"/>
                <a:cs typeface="Noto Sans CJK JP" pitchFamily="34" charset="-120"/>
              </a:rPr>
              <a:t>中学校50分授業対応 / 2026年版</a:t>
            </a:r>
            <a:endParaRPr lang="en-US" sz="130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LESSON PLAN</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50分授業の流れ</a:t>
            </a:r>
            <a:endParaRPr lang="en-US" sz="2300" dirty="0"/>
          </a:p>
        </p:txBody>
      </p:sp>
      <p:sp>
        <p:nvSpPr>
          <p:cNvPr id="4" name="Text 2"/>
          <p:cNvSpPr/>
          <p:nvPr/>
        </p:nvSpPr>
        <p:spPr>
          <a:xfrm>
            <a:off x="685800" y="1234440"/>
            <a:ext cx="1005840" cy="502920"/>
          </a:xfrm>
          <a:prstGeom prst="rect">
            <a:avLst/>
          </a:prstGeom>
          <a:solidFill>
            <a:srgbClr val="FFFFFF"/>
          </a:solidFill>
          <a:ln w="6350">
            <a:solidFill>
              <a:srgbClr val="CBD5E1"/>
            </a:solidFill>
          </a:ln>
        </p:spPr>
        <p:txBody>
          <a:bodyPr wrap="square" lIns="508" tIns="508" rIns="508" bIns="508" rtlCol="0" anchor="ctr"/>
          <a:lstStyle/>
          <a:p>
            <a:pPr marL="0" indent="0" algn="ctr">
              <a:buNone/>
            </a:pPr>
            <a:r>
              <a:rPr lang="en-US" sz="1320" b="1" dirty="0">
                <a:solidFill>
                  <a:srgbClr val="2563EB"/>
                </a:solidFill>
                <a:latin typeface="Noto Sans CJK JP" pitchFamily="34" charset="0"/>
                <a:ea typeface="Noto Sans CJK JP" pitchFamily="34" charset="-122"/>
                <a:cs typeface="Noto Sans CJK JP" pitchFamily="34" charset="-120"/>
              </a:rPr>
              <a:t>0-5分</a:t>
            </a:r>
            <a:endParaRPr lang="en-US" sz="1320" dirty="0"/>
          </a:p>
        </p:txBody>
      </p:sp>
      <p:sp>
        <p:nvSpPr>
          <p:cNvPr id="5" name="Text 3"/>
          <p:cNvSpPr/>
          <p:nvPr/>
        </p:nvSpPr>
        <p:spPr>
          <a:xfrm>
            <a:off x="1691640" y="1234440"/>
            <a:ext cx="3886200" cy="502920"/>
          </a:xfrm>
          <a:prstGeom prst="rect">
            <a:avLst/>
          </a:prstGeom>
          <a:solidFill>
            <a:srgbClr val="FFFFFF"/>
          </a:solidFill>
          <a:ln w="6350">
            <a:solidFill>
              <a:srgbClr val="CBD5E1"/>
            </a:solidFill>
          </a:ln>
        </p:spPr>
        <p:txBody>
          <a:bodyPr wrap="square" lIns="762" tIns="762" rIns="762" bIns="762" rtlCol="0" anchor="ctr">
            <a:normAutofit/>
          </a:bodyPr>
          <a:lstStyle/>
          <a:p>
            <a:pPr marL="0" indent="0">
              <a:buNone/>
            </a:pPr>
            <a:r>
              <a:rPr lang="en-US" sz="1320" b="1" dirty="0">
                <a:solidFill>
                  <a:srgbClr val="0F172A"/>
                </a:solidFill>
                <a:latin typeface="Noto Sans CJK JP" pitchFamily="34" charset="0"/>
                <a:ea typeface="Noto Sans CJK JP" pitchFamily="34" charset="-122"/>
                <a:cs typeface="Noto Sans CJK JP" pitchFamily="34" charset="-120"/>
              </a:rPr>
              <a:t>3月11日14時46分を提示</a:t>
            </a:r>
            <a:endParaRPr lang="en-US" sz="1320" dirty="0"/>
          </a:p>
        </p:txBody>
      </p:sp>
      <p:sp>
        <p:nvSpPr>
          <p:cNvPr id="6" name="Text 4"/>
          <p:cNvSpPr/>
          <p:nvPr/>
        </p:nvSpPr>
        <p:spPr>
          <a:xfrm>
            <a:off x="5577840" y="1234440"/>
            <a:ext cx="5897880" cy="502920"/>
          </a:xfrm>
          <a:prstGeom prst="rect">
            <a:avLst/>
          </a:prstGeom>
          <a:solidFill>
            <a:srgbClr val="FFFFFF"/>
          </a:solidFill>
          <a:ln w="6350">
            <a:solidFill>
              <a:srgbClr val="CBD5E1"/>
            </a:solidFill>
          </a:ln>
        </p:spPr>
        <p:txBody>
          <a:bodyPr wrap="square" lIns="762" tIns="762" rIns="762" bIns="762" rtlCol="0" anchor="ctr">
            <a:normAutofit/>
          </a:bodyPr>
          <a:lstStyle/>
          <a:p>
            <a:pPr marL="0" indent="0">
              <a:buNone/>
            </a:pPr>
            <a:r>
              <a:rPr lang="en-US" sz="1230" dirty="0">
                <a:solidFill>
                  <a:srgbClr val="475569"/>
                </a:solidFill>
                <a:latin typeface="Noto Sans CJK JP" pitchFamily="34" charset="0"/>
                <a:ea typeface="Noto Sans CJK JP" pitchFamily="34" charset="-122"/>
                <a:cs typeface="Noto Sans CJK JP" pitchFamily="34" charset="-120"/>
              </a:rPr>
              <a:t>知っている・知らないを評価しない</a:t>
            </a:r>
            <a:endParaRPr lang="en-US" sz="1230" dirty="0"/>
          </a:p>
        </p:txBody>
      </p:sp>
      <p:sp>
        <p:nvSpPr>
          <p:cNvPr id="7" name="Text 5"/>
          <p:cNvSpPr/>
          <p:nvPr/>
        </p:nvSpPr>
        <p:spPr>
          <a:xfrm>
            <a:off x="685800" y="1892808"/>
            <a:ext cx="1005840" cy="502920"/>
          </a:xfrm>
          <a:prstGeom prst="rect">
            <a:avLst/>
          </a:prstGeom>
          <a:solidFill>
            <a:srgbClr val="F1F5F9"/>
          </a:solidFill>
          <a:ln w="6350">
            <a:solidFill>
              <a:srgbClr val="CBD5E1"/>
            </a:solidFill>
          </a:ln>
        </p:spPr>
        <p:txBody>
          <a:bodyPr wrap="square" lIns="508" tIns="508" rIns="508" bIns="508" rtlCol="0" anchor="ctr"/>
          <a:lstStyle/>
          <a:p>
            <a:pPr marL="0" indent="0" algn="ctr">
              <a:buNone/>
            </a:pPr>
            <a:r>
              <a:rPr lang="en-US" sz="1320" b="1" dirty="0">
                <a:solidFill>
                  <a:srgbClr val="2563EB"/>
                </a:solidFill>
                <a:latin typeface="Noto Sans CJK JP" pitchFamily="34" charset="0"/>
                <a:ea typeface="Noto Sans CJK JP" pitchFamily="34" charset="-122"/>
                <a:cs typeface="Noto Sans CJK JP" pitchFamily="34" charset="-120"/>
              </a:rPr>
              <a:t>5-15分</a:t>
            </a:r>
            <a:endParaRPr lang="en-US" sz="1320" dirty="0"/>
          </a:p>
        </p:txBody>
      </p:sp>
      <p:sp>
        <p:nvSpPr>
          <p:cNvPr id="8" name="Text 6"/>
          <p:cNvSpPr/>
          <p:nvPr/>
        </p:nvSpPr>
        <p:spPr>
          <a:xfrm>
            <a:off x="1691640" y="1892808"/>
            <a:ext cx="3886200" cy="502920"/>
          </a:xfrm>
          <a:prstGeom prst="rect">
            <a:avLst/>
          </a:prstGeom>
          <a:solidFill>
            <a:srgbClr val="F1F5F9"/>
          </a:solidFill>
          <a:ln w="6350">
            <a:solidFill>
              <a:srgbClr val="CBD5E1"/>
            </a:solidFill>
          </a:ln>
        </p:spPr>
        <p:txBody>
          <a:bodyPr wrap="square" lIns="762" tIns="762" rIns="762" bIns="762" rtlCol="0" anchor="ctr">
            <a:normAutofit/>
          </a:bodyPr>
          <a:lstStyle/>
          <a:p>
            <a:pPr marL="0" indent="0">
              <a:buNone/>
            </a:pPr>
            <a:r>
              <a:rPr lang="en-US" sz="1320" b="1" dirty="0">
                <a:solidFill>
                  <a:srgbClr val="0F172A"/>
                </a:solidFill>
                <a:latin typeface="Noto Sans CJK JP" pitchFamily="34" charset="0"/>
                <a:ea typeface="Noto Sans CJK JP" pitchFamily="34" charset="-122"/>
                <a:cs typeface="Noto Sans CJK JP" pitchFamily="34" charset="-120"/>
              </a:rPr>
              <a:t>震災の事実を確認</a:t>
            </a:r>
            <a:endParaRPr lang="en-US" sz="1320" dirty="0"/>
          </a:p>
        </p:txBody>
      </p:sp>
      <p:sp>
        <p:nvSpPr>
          <p:cNvPr id="9" name="Text 7"/>
          <p:cNvSpPr/>
          <p:nvPr/>
        </p:nvSpPr>
        <p:spPr>
          <a:xfrm>
            <a:off x="5577840" y="1892808"/>
            <a:ext cx="5897880" cy="502920"/>
          </a:xfrm>
          <a:prstGeom prst="rect">
            <a:avLst/>
          </a:prstGeom>
          <a:solidFill>
            <a:srgbClr val="F1F5F9"/>
          </a:solidFill>
          <a:ln w="6350">
            <a:solidFill>
              <a:srgbClr val="CBD5E1"/>
            </a:solidFill>
          </a:ln>
        </p:spPr>
        <p:txBody>
          <a:bodyPr wrap="square" lIns="762" tIns="762" rIns="762" bIns="762" rtlCol="0" anchor="ctr">
            <a:normAutofit/>
          </a:bodyPr>
          <a:lstStyle/>
          <a:p>
            <a:pPr marL="0" indent="0">
              <a:buNone/>
            </a:pPr>
            <a:r>
              <a:rPr lang="en-US" sz="1230" dirty="0">
                <a:solidFill>
                  <a:srgbClr val="475569"/>
                </a:solidFill>
                <a:latin typeface="Noto Sans CJK JP" pitchFamily="34" charset="0"/>
                <a:ea typeface="Noto Sans CJK JP" pitchFamily="34" charset="-122"/>
                <a:cs typeface="Noto Sans CJK JP" pitchFamily="34" charset="-120"/>
              </a:rPr>
              <a:t>地震・津波・原子力災害・被害</a:t>
            </a:r>
            <a:endParaRPr lang="en-US" sz="1230" dirty="0"/>
          </a:p>
        </p:txBody>
      </p:sp>
      <p:sp>
        <p:nvSpPr>
          <p:cNvPr id="10" name="Text 8"/>
          <p:cNvSpPr/>
          <p:nvPr/>
        </p:nvSpPr>
        <p:spPr>
          <a:xfrm>
            <a:off x="685800" y="2551176"/>
            <a:ext cx="1005840" cy="502920"/>
          </a:xfrm>
          <a:prstGeom prst="rect">
            <a:avLst/>
          </a:prstGeom>
          <a:solidFill>
            <a:srgbClr val="FFFFFF"/>
          </a:solidFill>
          <a:ln w="6350">
            <a:solidFill>
              <a:srgbClr val="CBD5E1"/>
            </a:solidFill>
          </a:ln>
        </p:spPr>
        <p:txBody>
          <a:bodyPr wrap="square" lIns="508" tIns="508" rIns="508" bIns="508" rtlCol="0" anchor="ctr"/>
          <a:lstStyle/>
          <a:p>
            <a:pPr marL="0" indent="0" algn="ctr">
              <a:buNone/>
            </a:pPr>
            <a:r>
              <a:rPr lang="en-US" sz="1320" b="1" dirty="0">
                <a:solidFill>
                  <a:srgbClr val="2563EB"/>
                </a:solidFill>
                <a:latin typeface="Noto Sans CJK JP" pitchFamily="34" charset="0"/>
                <a:ea typeface="Noto Sans CJK JP" pitchFamily="34" charset="-122"/>
                <a:cs typeface="Noto Sans CJK JP" pitchFamily="34" charset="-120"/>
              </a:rPr>
              <a:t>15-25分</a:t>
            </a:r>
            <a:endParaRPr lang="en-US" sz="1320" dirty="0"/>
          </a:p>
        </p:txBody>
      </p:sp>
      <p:sp>
        <p:nvSpPr>
          <p:cNvPr id="11" name="Text 9"/>
          <p:cNvSpPr/>
          <p:nvPr/>
        </p:nvSpPr>
        <p:spPr>
          <a:xfrm>
            <a:off x="1691640" y="2551176"/>
            <a:ext cx="3886200" cy="502920"/>
          </a:xfrm>
          <a:prstGeom prst="rect">
            <a:avLst/>
          </a:prstGeom>
          <a:solidFill>
            <a:srgbClr val="FFFFFF"/>
          </a:solidFill>
          <a:ln w="6350">
            <a:solidFill>
              <a:srgbClr val="CBD5E1"/>
            </a:solidFill>
          </a:ln>
        </p:spPr>
        <p:txBody>
          <a:bodyPr wrap="square" lIns="762" tIns="762" rIns="762" bIns="762" rtlCol="0" anchor="ctr">
            <a:normAutofit/>
          </a:bodyPr>
          <a:lstStyle/>
          <a:p>
            <a:pPr marL="0" indent="0">
              <a:buNone/>
            </a:pPr>
            <a:r>
              <a:rPr lang="en-US" sz="1320" b="1" dirty="0">
                <a:solidFill>
                  <a:srgbClr val="0F172A"/>
                </a:solidFill>
                <a:latin typeface="Noto Sans CJK JP" pitchFamily="34" charset="0"/>
                <a:ea typeface="Noto Sans CJK JP" pitchFamily="34" charset="-122"/>
                <a:cs typeface="Noto Sans CJK JP" pitchFamily="34" charset="-120"/>
              </a:rPr>
              <a:t>経験者の声を視聴</a:t>
            </a:r>
            <a:endParaRPr lang="en-US" sz="1320" dirty="0"/>
          </a:p>
        </p:txBody>
      </p:sp>
      <p:sp>
        <p:nvSpPr>
          <p:cNvPr id="12" name="Text 10"/>
          <p:cNvSpPr/>
          <p:nvPr/>
        </p:nvSpPr>
        <p:spPr>
          <a:xfrm>
            <a:off x="5577840" y="2551176"/>
            <a:ext cx="5897880" cy="502920"/>
          </a:xfrm>
          <a:prstGeom prst="rect">
            <a:avLst/>
          </a:prstGeom>
          <a:solidFill>
            <a:srgbClr val="FFFFFF"/>
          </a:solidFill>
          <a:ln w="6350">
            <a:solidFill>
              <a:srgbClr val="CBD5E1"/>
            </a:solidFill>
          </a:ln>
        </p:spPr>
        <p:txBody>
          <a:bodyPr wrap="square" lIns="762" tIns="762" rIns="762" bIns="762" rtlCol="0" anchor="ctr">
            <a:normAutofit/>
          </a:bodyPr>
          <a:lstStyle/>
          <a:p>
            <a:pPr marL="0" indent="0">
              <a:buNone/>
            </a:pPr>
            <a:r>
              <a:rPr lang="en-US" sz="1230" dirty="0">
                <a:solidFill>
                  <a:srgbClr val="475569"/>
                </a:solidFill>
                <a:latin typeface="Noto Sans CJK JP" pitchFamily="34" charset="0"/>
                <a:ea typeface="Noto Sans CJK JP" pitchFamily="34" charset="-122"/>
                <a:cs typeface="Noto Sans CJK JP" pitchFamily="34" charset="-120"/>
              </a:rPr>
              <a:t>何を次世代へ伝えようとしているか</a:t>
            </a:r>
            <a:endParaRPr lang="en-US" sz="1230" dirty="0"/>
          </a:p>
        </p:txBody>
      </p:sp>
      <p:sp>
        <p:nvSpPr>
          <p:cNvPr id="13" name="Text 11"/>
          <p:cNvSpPr/>
          <p:nvPr/>
        </p:nvSpPr>
        <p:spPr>
          <a:xfrm>
            <a:off x="685800" y="3209544"/>
            <a:ext cx="1005840" cy="502920"/>
          </a:xfrm>
          <a:prstGeom prst="rect">
            <a:avLst/>
          </a:prstGeom>
          <a:solidFill>
            <a:srgbClr val="F1F5F9"/>
          </a:solidFill>
          <a:ln w="6350">
            <a:solidFill>
              <a:srgbClr val="CBD5E1"/>
            </a:solidFill>
          </a:ln>
        </p:spPr>
        <p:txBody>
          <a:bodyPr wrap="square" lIns="508" tIns="508" rIns="508" bIns="508" rtlCol="0" anchor="ctr"/>
          <a:lstStyle/>
          <a:p>
            <a:pPr marL="0" indent="0" algn="ctr">
              <a:buNone/>
            </a:pPr>
            <a:r>
              <a:rPr lang="en-US" sz="1320" b="1" dirty="0">
                <a:solidFill>
                  <a:srgbClr val="2563EB"/>
                </a:solidFill>
                <a:latin typeface="Noto Sans CJK JP" pitchFamily="34" charset="0"/>
                <a:ea typeface="Noto Sans CJK JP" pitchFamily="34" charset="-122"/>
                <a:cs typeface="Noto Sans CJK JP" pitchFamily="34" charset="-120"/>
              </a:rPr>
              <a:t>25-35分</a:t>
            </a:r>
            <a:endParaRPr lang="en-US" sz="1320" dirty="0"/>
          </a:p>
        </p:txBody>
      </p:sp>
      <p:sp>
        <p:nvSpPr>
          <p:cNvPr id="14" name="Text 12"/>
          <p:cNvSpPr/>
          <p:nvPr/>
        </p:nvSpPr>
        <p:spPr>
          <a:xfrm>
            <a:off x="1691640" y="3209544"/>
            <a:ext cx="3886200" cy="502920"/>
          </a:xfrm>
          <a:prstGeom prst="rect">
            <a:avLst/>
          </a:prstGeom>
          <a:solidFill>
            <a:srgbClr val="F1F5F9"/>
          </a:solidFill>
          <a:ln w="6350">
            <a:solidFill>
              <a:srgbClr val="CBD5E1"/>
            </a:solidFill>
          </a:ln>
        </p:spPr>
        <p:txBody>
          <a:bodyPr wrap="square" lIns="762" tIns="762" rIns="762" bIns="762" rtlCol="0" anchor="ctr">
            <a:normAutofit/>
          </a:bodyPr>
          <a:lstStyle/>
          <a:p>
            <a:pPr marL="0" indent="0">
              <a:buNone/>
            </a:pPr>
            <a:r>
              <a:rPr lang="en-US" sz="1320" b="1" dirty="0">
                <a:solidFill>
                  <a:srgbClr val="0F172A"/>
                </a:solidFill>
                <a:latin typeface="Noto Sans CJK JP" pitchFamily="34" charset="0"/>
                <a:ea typeface="Noto Sans CJK JP" pitchFamily="34" charset="-122"/>
                <a:cs typeface="Noto Sans CJK JP" pitchFamily="34" charset="-120"/>
              </a:rPr>
              <a:t>地域のリスクへ置換</a:t>
            </a:r>
            <a:endParaRPr lang="en-US" sz="1320" dirty="0"/>
          </a:p>
        </p:txBody>
      </p:sp>
      <p:sp>
        <p:nvSpPr>
          <p:cNvPr id="15" name="Text 13"/>
          <p:cNvSpPr/>
          <p:nvPr/>
        </p:nvSpPr>
        <p:spPr>
          <a:xfrm>
            <a:off x="5577840" y="3209544"/>
            <a:ext cx="5897880" cy="502920"/>
          </a:xfrm>
          <a:prstGeom prst="rect">
            <a:avLst/>
          </a:prstGeom>
          <a:solidFill>
            <a:srgbClr val="F1F5F9"/>
          </a:solidFill>
          <a:ln w="6350">
            <a:solidFill>
              <a:srgbClr val="CBD5E1"/>
            </a:solidFill>
          </a:ln>
        </p:spPr>
        <p:txBody>
          <a:bodyPr wrap="square" lIns="762" tIns="762" rIns="762" bIns="762" rtlCol="0" anchor="ctr">
            <a:normAutofit/>
          </a:bodyPr>
          <a:lstStyle/>
          <a:p>
            <a:pPr marL="0" indent="0">
              <a:buNone/>
            </a:pPr>
            <a:r>
              <a:rPr lang="en-US" sz="1230" dirty="0">
                <a:solidFill>
                  <a:srgbClr val="475569"/>
                </a:solidFill>
                <a:latin typeface="Noto Sans CJK JP" pitchFamily="34" charset="0"/>
                <a:ea typeface="Noto Sans CJK JP" pitchFamily="34" charset="-122"/>
                <a:cs typeface="Noto Sans CJK JP" pitchFamily="34" charset="-120"/>
              </a:rPr>
              <a:t>学校・通学路・自宅周辺を考える</a:t>
            </a:r>
            <a:endParaRPr lang="en-US" sz="1230" dirty="0"/>
          </a:p>
        </p:txBody>
      </p:sp>
      <p:sp>
        <p:nvSpPr>
          <p:cNvPr id="16" name="Text 14"/>
          <p:cNvSpPr/>
          <p:nvPr/>
        </p:nvSpPr>
        <p:spPr>
          <a:xfrm>
            <a:off x="685800" y="3867912"/>
            <a:ext cx="1005840" cy="502920"/>
          </a:xfrm>
          <a:prstGeom prst="rect">
            <a:avLst/>
          </a:prstGeom>
          <a:solidFill>
            <a:srgbClr val="FFFFFF"/>
          </a:solidFill>
          <a:ln w="6350">
            <a:solidFill>
              <a:srgbClr val="CBD5E1"/>
            </a:solidFill>
          </a:ln>
        </p:spPr>
        <p:txBody>
          <a:bodyPr wrap="square" lIns="508" tIns="508" rIns="508" bIns="508" rtlCol="0" anchor="ctr"/>
          <a:lstStyle/>
          <a:p>
            <a:pPr marL="0" indent="0" algn="ctr">
              <a:buNone/>
            </a:pPr>
            <a:r>
              <a:rPr lang="en-US" sz="1320" b="1" dirty="0">
                <a:solidFill>
                  <a:srgbClr val="2563EB"/>
                </a:solidFill>
                <a:latin typeface="Noto Sans CJK JP" pitchFamily="34" charset="0"/>
                <a:ea typeface="Noto Sans CJK JP" pitchFamily="34" charset="-122"/>
                <a:cs typeface="Noto Sans CJK JP" pitchFamily="34" charset="-120"/>
              </a:rPr>
              <a:t>35-45分</a:t>
            </a:r>
            <a:endParaRPr lang="en-US" sz="1320" dirty="0"/>
          </a:p>
        </p:txBody>
      </p:sp>
      <p:sp>
        <p:nvSpPr>
          <p:cNvPr id="17" name="Text 15"/>
          <p:cNvSpPr/>
          <p:nvPr/>
        </p:nvSpPr>
        <p:spPr>
          <a:xfrm>
            <a:off x="1691640" y="3867912"/>
            <a:ext cx="3886200" cy="502920"/>
          </a:xfrm>
          <a:prstGeom prst="rect">
            <a:avLst/>
          </a:prstGeom>
          <a:solidFill>
            <a:srgbClr val="FFFFFF"/>
          </a:solidFill>
          <a:ln w="6350">
            <a:solidFill>
              <a:srgbClr val="CBD5E1"/>
            </a:solidFill>
          </a:ln>
        </p:spPr>
        <p:txBody>
          <a:bodyPr wrap="square" lIns="762" tIns="762" rIns="762" bIns="762" rtlCol="0" anchor="ctr">
            <a:normAutofit/>
          </a:bodyPr>
          <a:lstStyle/>
          <a:p>
            <a:pPr marL="0" indent="0">
              <a:buNone/>
            </a:pPr>
            <a:r>
              <a:rPr lang="en-US" sz="1320" b="1" dirty="0">
                <a:solidFill>
                  <a:srgbClr val="0F172A"/>
                </a:solidFill>
                <a:latin typeface="Noto Sans CJK JP" pitchFamily="34" charset="0"/>
                <a:ea typeface="Noto Sans CJK JP" pitchFamily="34" charset="-122"/>
                <a:cs typeface="Noto Sans CJK JP" pitchFamily="34" charset="-120"/>
              </a:rPr>
              <a:t>自分ならどう行動するか</a:t>
            </a:r>
            <a:endParaRPr lang="en-US" sz="1320" dirty="0"/>
          </a:p>
        </p:txBody>
      </p:sp>
      <p:sp>
        <p:nvSpPr>
          <p:cNvPr id="18" name="Text 16"/>
          <p:cNvSpPr/>
          <p:nvPr/>
        </p:nvSpPr>
        <p:spPr>
          <a:xfrm>
            <a:off x="5577840" y="3867912"/>
            <a:ext cx="5897880" cy="502920"/>
          </a:xfrm>
          <a:prstGeom prst="rect">
            <a:avLst/>
          </a:prstGeom>
          <a:solidFill>
            <a:srgbClr val="FFFFFF"/>
          </a:solidFill>
          <a:ln w="6350">
            <a:solidFill>
              <a:srgbClr val="CBD5E1"/>
            </a:solidFill>
          </a:ln>
        </p:spPr>
        <p:txBody>
          <a:bodyPr wrap="square" lIns="762" tIns="762" rIns="762" bIns="762" rtlCol="0" anchor="ctr">
            <a:normAutofit/>
          </a:bodyPr>
          <a:lstStyle/>
          <a:p>
            <a:pPr marL="0" indent="0">
              <a:buNone/>
            </a:pPr>
            <a:r>
              <a:rPr lang="en-US" sz="1230" dirty="0">
                <a:solidFill>
                  <a:srgbClr val="475569"/>
                </a:solidFill>
                <a:latin typeface="Noto Sans CJK JP" pitchFamily="34" charset="0"/>
                <a:ea typeface="Noto Sans CJK JP" pitchFamily="34" charset="-122"/>
                <a:cs typeface="Noto Sans CJK JP" pitchFamily="34" charset="-120"/>
              </a:rPr>
              <a:t>家族と離れている場面で考える</a:t>
            </a:r>
            <a:endParaRPr lang="en-US" sz="1230" dirty="0"/>
          </a:p>
        </p:txBody>
      </p:sp>
      <p:sp>
        <p:nvSpPr>
          <p:cNvPr id="19" name="Text 17"/>
          <p:cNvSpPr/>
          <p:nvPr/>
        </p:nvSpPr>
        <p:spPr>
          <a:xfrm>
            <a:off x="685800" y="4526280"/>
            <a:ext cx="1005840" cy="502920"/>
          </a:xfrm>
          <a:prstGeom prst="rect">
            <a:avLst/>
          </a:prstGeom>
          <a:solidFill>
            <a:srgbClr val="F1F5F9"/>
          </a:solidFill>
          <a:ln w="6350">
            <a:solidFill>
              <a:srgbClr val="CBD5E1"/>
            </a:solidFill>
          </a:ln>
        </p:spPr>
        <p:txBody>
          <a:bodyPr wrap="square" lIns="508" tIns="508" rIns="508" bIns="508" rtlCol="0" anchor="ctr"/>
          <a:lstStyle/>
          <a:p>
            <a:pPr marL="0" indent="0" algn="ctr">
              <a:buNone/>
            </a:pPr>
            <a:r>
              <a:rPr lang="en-US" sz="1320" b="1" dirty="0">
                <a:solidFill>
                  <a:srgbClr val="2563EB"/>
                </a:solidFill>
                <a:latin typeface="Noto Sans CJK JP" pitchFamily="34" charset="0"/>
                <a:ea typeface="Noto Sans CJK JP" pitchFamily="34" charset="-122"/>
                <a:cs typeface="Noto Sans CJK JP" pitchFamily="34" charset="-120"/>
              </a:rPr>
              <a:t>45-50分</a:t>
            </a:r>
            <a:endParaRPr lang="en-US" sz="1320" dirty="0"/>
          </a:p>
        </p:txBody>
      </p:sp>
      <p:sp>
        <p:nvSpPr>
          <p:cNvPr id="20" name="Text 18"/>
          <p:cNvSpPr/>
          <p:nvPr/>
        </p:nvSpPr>
        <p:spPr>
          <a:xfrm>
            <a:off x="1691640" y="4526280"/>
            <a:ext cx="3886200" cy="502920"/>
          </a:xfrm>
          <a:prstGeom prst="rect">
            <a:avLst/>
          </a:prstGeom>
          <a:solidFill>
            <a:srgbClr val="F1F5F9"/>
          </a:solidFill>
          <a:ln w="6350">
            <a:solidFill>
              <a:srgbClr val="CBD5E1"/>
            </a:solidFill>
          </a:ln>
        </p:spPr>
        <p:txBody>
          <a:bodyPr wrap="square" lIns="762" tIns="762" rIns="762" bIns="762" rtlCol="0" anchor="ctr">
            <a:normAutofit/>
          </a:bodyPr>
          <a:lstStyle/>
          <a:p>
            <a:pPr marL="0" indent="0">
              <a:buNone/>
            </a:pPr>
            <a:r>
              <a:rPr lang="en-US" sz="1320" b="1" dirty="0">
                <a:solidFill>
                  <a:srgbClr val="0F172A"/>
                </a:solidFill>
                <a:latin typeface="Noto Sans CJK JP" pitchFamily="34" charset="0"/>
                <a:ea typeface="Noto Sans CJK JP" pitchFamily="34" charset="-122"/>
                <a:cs typeface="Noto Sans CJK JP" pitchFamily="34" charset="-120"/>
              </a:rPr>
              <a:t>今日から一つ行動</a:t>
            </a:r>
            <a:endParaRPr lang="en-US" sz="1320" dirty="0"/>
          </a:p>
        </p:txBody>
      </p:sp>
      <p:sp>
        <p:nvSpPr>
          <p:cNvPr id="21" name="Text 19"/>
          <p:cNvSpPr/>
          <p:nvPr/>
        </p:nvSpPr>
        <p:spPr>
          <a:xfrm>
            <a:off x="5577840" y="4526280"/>
            <a:ext cx="5897880" cy="502920"/>
          </a:xfrm>
          <a:prstGeom prst="rect">
            <a:avLst/>
          </a:prstGeom>
          <a:solidFill>
            <a:srgbClr val="F1F5F9"/>
          </a:solidFill>
          <a:ln w="6350">
            <a:solidFill>
              <a:srgbClr val="CBD5E1"/>
            </a:solidFill>
          </a:ln>
        </p:spPr>
        <p:txBody>
          <a:bodyPr wrap="square" lIns="762" tIns="762" rIns="762" bIns="762" rtlCol="0" anchor="ctr">
            <a:normAutofit/>
          </a:bodyPr>
          <a:lstStyle/>
          <a:p>
            <a:pPr marL="0" indent="0">
              <a:buNone/>
            </a:pPr>
            <a:r>
              <a:rPr lang="en-US" sz="1230" dirty="0">
                <a:solidFill>
                  <a:srgbClr val="475569"/>
                </a:solidFill>
                <a:latin typeface="Noto Sans CJK JP" pitchFamily="34" charset="0"/>
                <a:ea typeface="Noto Sans CJK JP" pitchFamily="34" charset="-122"/>
                <a:cs typeface="Noto Sans CJK JP" pitchFamily="34" charset="-120"/>
              </a:rPr>
              <a:t>避難場所・171・備蓄などを確認</a:t>
            </a:r>
            <a:endParaRPr lang="en-US" sz="1230" dirty="0"/>
          </a:p>
        </p:txBody>
      </p:sp>
      <p:sp>
        <p:nvSpPr>
          <p:cNvPr id="22" name="Text 20"/>
          <p:cNvSpPr/>
          <p:nvPr/>
        </p:nvSpPr>
        <p:spPr>
          <a:xfrm>
            <a:off x="960120" y="5504688"/>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最後は「感想」ではなく、今日からの行動で終える。</a:t>
            </a:r>
            <a:endParaRPr lang="en-US" sz="1800" dirty="0"/>
          </a:p>
        </p:txBody>
      </p:sp>
      <p:sp>
        <p:nvSpPr>
          <p:cNvPr id="23" name="Text 21"/>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授業案：本文の50分構成をスライド用に要約</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WORK</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今日からできることを一つ決める</a:t>
            </a:r>
            <a:endParaRPr lang="en-US" sz="2300" dirty="0"/>
          </a:p>
        </p:txBody>
      </p:sp>
      <p:sp>
        <p:nvSpPr>
          <p:cNvPr id="4" name="Text 2"/>
          <p:cNvSpPr/>
          <p:nvPr/>
        </p:nvSpPr>
        <p:spPr>
          <a:xfrm>
            <a:off x="822960" y="1143000"/>
            <a:ext cx="4023360" cy="320040"/>
          </a:xfrm>
          <a:prstGeom prst="rect">
            <a:avLst/>
          </a:prstGeom>
          <a:noFill/>
          <a:ln/>
        </p:spPr>
        <p:txBody>
          <a:bodyPr wrap="square" lIns="0" tIns="0" rIns="0" bIns="0" rtlCol="0" anchor="ctr"/>
          <a:lstStyle/>
          <a:p>
            <a:pPr marL="0" indent="0">
              <a:buNone/>
            </a:pPr>
            <a:r>
              <a:rPr lang="en-US" sz="1700" b="1" dirty="0">
                <a:solidFill>
                  <a:srgbClr val="475569"/>
                </a:solidFill>
                <a:latin typeface="Noto Sans CJK JP" pitchFamily="34" charset="0"/>
                <a:ea typeface="Noto Sans CJK JP" pitchFamily="34" charset="-122"/>
                <a:cs typeface="Noto Sans CJK JP" pitchFamily="34" charset="-120"/>
              </a:rPr>
              <a:t>家に帰って確認すること</a:t>
            </a:r>
            <a:endParaRPr lang="en-US" sz="1700" dirty="0"/>
          </a:p>
        </p:txBody>
      </p:sp>
      <p:sp>
        <p:nvSpPr>
          <p:cNvPr id="5" name="Text 3"/>
          <p:cNvSpPr/>
          <p:nvPr/>
        </p:nvSpPr>
        <p:spPr>
          <a:xfrm>
            <a:off x="822960" y="1645920"/>
            <a:ext cx="2834640" cy="384048"/>
          </a:xfrm>
          <a:prstGeom prst="rect">
            <a:avLst/>
          </a:prstGeom>
          <a:solidFill>
            <a:srgbClr val="2563EB"/>
          </a:solidFill>
          <a:ln>
            <a:solidFill>
              <a:srgbClr val="2563EB"/>
            </a:solidFill>
          </a:ln>
        </p:spPr>
        <p:txBody>
          <a:bodyPr wrap="square" lIns="508" tIns="508" rIns="508" bIns="508" rtlCol="0" anchor="ctr"/>
          <a:lstStyle/>
          <a:p>
            <a:pPr marL="0" indent="0" algn="ctr">
              <a:buNone/>
            </a:pPr>
            <a:r>
              <a:rPr lang="en-US" sz="2000" b="1" dirty="0">
                <a:solidFill>
                  <a:srgbClr val="FFFFFF"/>
                </a:solidFill>
                <a:latin typeface="Noto Sans CJK JP" pitchFamily="34" charset="0"/>
                <a:ea typeface="Noto Sans CJK JP" pitchFamily="34" charset="-122"/>
                <a:cs typeface="Noto Sans CJK JP" pitchFamily="34" charset="-120"/>
              </a:rPr>
              <a:t>避難場所</a:t>
            </a:r>
            <a:endParaRPr lang="en-US" sz="2000" dirty="0"/>
          </a:p>
        </p:txBody>
      </p:sp>
      <p:sp>
        <p:nvSpPr>
          <p:cNvPr id="6" name="Text 4"/>
          <p:cNvSpPr/>
          <p:nvPr/>
        </p:nvSpPr>
        <p:spPr>
          <a:xfrm>
            <a:off x="822960" y="2121408"/>
            <a:ext cx="2834640" cy="566928"/>
          </a:xfrm>
          <a:prstGeom prst="rect">
            <a:avLst/>
          </a:prstGeom>
          <a:solidFill>
            <a:srgbClr val="FFFFFF"/>
          </a:solidFill>
          <a:ln>
            <a:solidFill>
              <a:srgbClr val="CBD5E1"/>
            </a:solidFill>
          </a:ln>
        </p:spPr>
        <p:txBody>
          <a:bodyPr wrap="square" lIns="762" tIns="762" rIns="762" bIns="762" rtlCol="0" anchor="ctr"/>
          <a:lstStyle/>
          <a:p>
            <a:pPr marL="0" indent="0" algn="ctr">
              <a:buNone/>
            </a:pPr>
            <a:r>
              <a:rPr lang="en-US" sz="1700" b="1" dirty="0">
                <a:solidFill>
                  <a:srgbClr val="0F172A"/>
                </a:solidFill>
                <a:latin typeface="Noto Sans CJK JP" pitchFamily="34" charset="0"/>
                <a:ea typeface="Noto Sans CJK JP" pitchFamily="34" charset="-122"/>
                <a:cs typeface="Noto Sans CJK JP" pitchFamily="34" charset="-120"/>
              </a:rPr>
              <a:t>どこへ避難するか</a:t>
            </a:r>
            <a:endParaRPr lang="en-US" sz="1700" dirty="0"/>
          </a:p>
        </p:txBody>
      </p:sp>
      <p:sp>
        <p:nvSpPr>
          <p:cNvPr id="7" name="Text 5"/>
          <p:cNvSpPr/>
          <p:nvPr/>
        </p:nvSpPr>
        <p:spPr>
          <a:xfrm>
            <a:off x="4434840" y="1645920"/>
            <a:ext cx="2834640" cy="384048"/>
          </a:xfrm>
          <a:prstGeom prst="rect">
            <a:avLst/>
          </a:prstGeom>
          <a:solidFill>
            <a:srgbClr val="2563EB"/>
          </a:solidFill>
          <a:ln>
            <a:solidFill>
              <a:srgbClr val="2563EB"/>
            </a:solidFill>
          </a:ln>
        </p:spPr>
        <p:txBody>
          <a:bodyPr wrap="square" lIns="508" tIns="508" rIns="508" bIns="508" rtlCol="0" anchor="ctr"/>
          <a:lstStyle/>
          <a:p>
            <a:pPr marL="0" indent="0" algn="ctr">
              <a:buNone/>
            </a:pPr>
            <a:r>
              <a:rPr lang="en-US" sz="2000" b="1" dirty="0">
                <a:solidFill>
                  <a:srgbClr val="FFFFFF"/>
                </a:solidFill>
                <a:latin typeface="Noto Sans CJK JP" pitchFamily="34" charset="0"/>
                <a:ea typeface="Noto Sans CJK JP" pitchFamily="34" charset="-122"/>
                <a:cs typeface="Noto Sans CJK JP" pitchFamily="34" charset="-120"/>
              </a:rPr>
              <a:t>集合場所</a:t>
            </a:r>
            <a:endParaRPr lang="en-US" sz="2000" dirty="0"/>
          </a:p>
        </p:txBody>
      </p:sp>
      <p:sp>
        <p:nvSpPr>
          <p:cNvPr id="8" name="Text 6"/>
          <p:cNvSpPr/>
          <p:nvPr/>
        </p:nvSpPr>
        <p:spPr>
          <a:xfrm>
            <a:off x="4434840" y="2121408"/>
            <a:ext cx="2834640" cy="566928"/>
          </a:xfrm>
          <a:prstGeom prst="rect">
            <a:avLst/>
          </a:prstGeom>
          <a:solidFill>
            <a:srgbClr val="FFFFFF"/>
          </a:solidFill>
          <a:ln>
            <a:solidFill>
              <a:srgbClr val="CBD5E1"/>
            </a:solidFill>
          </a:ln>
        </p:spPr>
        <p:txBody>
          <a:bodyPr wrap="square" lIns="762" tIns="762" rIns="762" bIns="762" rtlCol="0" anchor="ctr"/>
          <a:lstStyle/>
          <a:p>
            <a:pPr marL="0" indent="0" algn="ctr">
              <a:buNone/>
            </a:pPr>
            <a:r>
              <a:rPr lang="en-US" sz="1700" b="1" dirty="0">
                <a:solidFill>
                  <a:srgbClr val="0F172A"/>
                </a:solidFill>
                <a:latin typeface="Noto Sans CJK JP" pitchFamily="34" charset="0"/>
                <a:ea typeface="Noto Sans CJK JP" pitchFamily="34" charset="-122"/>
                <a:cs typeface="Noto Sans CJK JP" pitchFamily="34" charset="-120"/>
              </a:rPr>
              <a:t>家族と会えない時</a:t>
            </a:r>
            <a:endParaRPr lang="en-US" sz="1700" dirty="0"/>
          </a:p>
        </p:txBody>
      </p:sp>
      <p:sp>
        <p:nvSpPr>
          <p:cNvPr id="9" name="Text 7"/>
          <p:cNvSpPr/>
          <p:nvPr/>
        </p:nvSpPr>
        <p:spPr>
          <a:xfrm>
            <a:off x="8046720" y="1645920"/>
            <a:ext cx="2834640" cy="384048"/>
          </a:xfrm>
          <a:prstGeom prst="rect">
            <a:avLst/>
          </a:prstGeom>
          <a:solidFill>
            <a:srgbClr val="2563EB"/>
          </a:solidFill>
          <a:ln>
            <a:solidFill>
              <a:srgbClr val="2563EB"/>
            </a:solidFill>
          </a:ln>
        </p:spPr>
        <p:txBody>
          <a:bodyPr wrap="square" lIns="508" tIns="508" rIns="508" bIns="508" rtlCol="0" anchor="ctr"/>
          <a:lstStyle/>
          <a:p>
            <a:pPr marL="0" indent="0" algn="ctr">
              <a:buNone/>
            </a:pPr>
            <a:r>
              <a:rPr lang="en-US" sz="2000" b="1" dirty="0">
                <a:solidFill>
                  <a:srgbClr val="FFFFFF"/>
                </a:solidFill>
                <a:latin typeface="Noto Sans CJK JP" pitchFamily="34" charset="0"/>
                <a:ea typeface="Noto Sans CJK JP" pitchFamily="34" charset="-122"/>
                <a:cs typeface="Noto Sans CJK JP" pitchFamily="34" charset="-120"/>
              </a:rPr>
              <a:t>171 / web171</a:t>
            </a:r>
            <a:endParaRPr lang="en-US" sz="2000" dirty="0"/>
          </a:p>
        </p:txBody>
      </p:sp>
      <p:sp>
        <p:nvSpPr>
          <p:cNvPr id="10" name="Text 8"/>
          <p:cNvSpPr/>
          <p:nvPr/>
        </p:nvSpPr>
        <p:spPr>
          <a:xfrm>
            <a:off x="8046720" y="2121408"/>
            <a:ext cx="2834640" cy="566928"/>
          </a:xfrm>
          <a:prstGeom prst="rect">
            <a:avLst/>
          </a:prstGeom>
          <a:solidFill>
            <a:srgbClr val="FFFFFF"/>
          </a:solidFill>
          <a:ln>
            <a:solidFill>
              <a:srgbClr val="CBD5E1"/>
            </a:solidFill>
          </a:ln>
        </p:spPr>
        <p:txBody>
          <a:bodyPr wrap="square" lIns="762" tIns="762" rIns="762" bIns="762" rtlCol="0" anchor="ctr"/>
          <a:lstStyle/>
          <a:p>
            <a:pPr marL="0" indent="0" algn="ctr">
              <a:buNone/>
            </a:pPr>
            <a:r>
              <a:rPr lang="en-US" sz="1700" b="1" dirty="0">
                <a:solidFill>
                  <a:srgbClr val="0F172A"/>
                </a:solidFill>
                <a:latin typeface="Noto Sans CJK JP" pitchFamily="34" charset="0"/>
                <a:ea typeface="Noto Sans CJK JP" pitchFamily="34" charset="-122"/>
                <a:cs typeface="Noto Sans CJK JP" pitchFamily="34" charset="-120"/>
              </a:rPr>
              <a:t>使い方を調べる</a:t>
            </a:r>
            <a:endParaRPr lang="en-US" sz="1700" dirty="0"/>
          </a:p>
        </p:txBody>
      </p:sp>
      <p:sp>
        <p:nvSpPr>
          <p:cNvPr id="11" name="Text 9"/>
          <p:cNvSpPr/>
          <p:nvPr/>
        </p:nvSpPr>
        <p:spPr>
          <a:xfrm>
            <a:off x="822960" y="3154680"/>
            <a:ext cx="2834640" cy="384048"/>
          </a:xfrm>
          <a:prstGeom prst="rect">
            <a:avLst/>
          </a:prstGeom>
          <a:solidFill>
            <a:srgbClr val="2563EB"/>
          </a:solidFill>
          <a:ln>
            <a:solidFill>
              <a:srgbClr val="2563EB"/>
            </a:solidFill>
          </a:ln>
        </p:spPr>
        <p:txBody>
          <a:bodyPr wrap="square" lIns="508" tIns="508" rIns="508" bIns="508" rtlCol="0" anchor="ctr"/>
          <a:lstStyle/>
          <a:p>
            <a:pPr marL="0" indent="0" algn="ctr">
              <a:buNone/>
            </a:pPr>
            <a:r>
              <a:rPr lang="en-US" sz="2000" b="1" dirty="0">
                <a:solidFill>
                  <a:srgbClr val="FFFFFF"/>
                </a:solidFill>
                <a:latin typeface="Noto Sans CJK JP" pitchFamily="34" charset="0"/>
                <a:ea typeface="Noto Sans CJK JP" pitchFamily="34" charset="-122"/>
                <a:cs typeface="Noto Sans CJK JP" pitchFamily="34" charset="-120"/>
              </a:rPr>
              <a:t>備蓄</a:t>
            </a:r>
            <a:endParaRPr lang="en-US" sz="2000" dirty="0"/>
          </a:p>
        </p:txBody>
      </p:sp>
      <p:sp>
        <p:nvSpPr>
          <p:cNvPr id="12" name="Text 10"/>
          <p:cNvSpPr/>
          <p:nvPr/>
        </p:nvSpPr>
        <p:spPr>
          <a:xfrm>
            <a:off x="822960" y="3630168"/>
            <a:ext cx="2834640" cy="566928"/>
          </a:xfrm>
          <a:prstGeom prst="rect">
            <a:avLst/>
          </a:prstGeom>
          <a:solidFill>
            <a:srgbClr val="FFFFFF"/>
          </a:solidFill>
          <a:ln>
            <a:solidFill>
              <a:srgbClr val="CBD5E1"/>
            </a:solidFill>
          </a:ln>
        </p:spPr>
        <p:txBody>
          <a:bodyPr wrap="square" lIns="762" tIns="762" rIns="762" bIns="762" rtlCol="0" anchor="ctr"/>
          <a:lstStyle/>
          <a:p>
            <a:pPr marL="0" indent="0" algn="ctr">
              <a:buNone/>
            </a:pPr>
            <a:r>
              <a:rPr lang="en-US" sz="1700" b="1" dirty="0">
                <a:solidFill>
                  <a:srgbClr val="0F172A"/>
                </a:solidFill>
                <a:latin typeface="Noto Sans CJK JP" pitchFamily="34" charset="0"/>
                <a:ea typeface="Noto Sans CJK JP" pitchFamily="34" charset="-122"/>
                <a:cs typeface="Noto Sans CJK JP" pitchFamily="34" charset="-120"/>
              </a:rPr>
              <a:t>水・食料の日数</a:t>
            </a:r>
            <a:endParaRPr lang="en-US" sz="1700" dirty="0"/>
          </a:p>
        </p:txBody>
      </p:sp>
      <p:sp>
        <p:nvSpPr>
          <p:cNvPr id="13" name="Text 11"/>
          <p:cNvSpPr/>
          <p:nvPr/>
        </p:nvSpPr>
        <p:spPr>
          <a:xfrm>
            <a:off x="4434840" y="3154680"/>
            <a:ext cx="2834640" cy="384048"/>
          </a:xfrm>
          <a:prstGeom prst="rect">
            <a:avLst/>
          </a:prstGeom>
          <a:solidFill>
            <a:srgbClr val="2563EB"/>
          </a:solidFill>
          <a:ln>
            <a:solidFill>
              <a:srgbClr val="2563EB"/>
            </a:solidFill>
          </a:ln>
        </p:spPr>
        <p:txBody>
          <a:bodyPr wrap="square" lIns="508" tIns="508" rIns="508" bIns="508" rtlCol="0" anchor="ctr"/>
          <a:lstStyle/>
          <a:p>
            <a:pPr marL="0" indent="0" algn="ctr">
              <a:buNone/>
            </a:pPr>
            <a:r>
              <a:rPr lang="en-US" sz="2000" b="1" dirty="0">
                <a:solidFill>
                  <a:srgbClr val="FFFFFF"/>
                </a:solidFill>
                <a:latin typeface="Noto Sans CJK JP" pitchFamily="34" charset="0"/>
                <a:ea typeface="Noto Sans CJK JP" pitchFamily="34" charset="-122"/>
                <a:cs typeface="Noto Sans CJK JP" pitchFamily="34" charset="-120"/>
              </a:rPr>
              <a:t>家具</a:t>
            </a:r>
            <a:endParaRPr lang="en-US" sz="2000" dirty="0"/>
          </a:p>
        </p:txBody>
      </p:sp>
      <p:sp>
        <p:nvSpPr>
          <p:cNvPr id="14" name="Text 12"/>
          <p:cNvSpPr/>
          <p:nvPr/>
        </p:nvSpPr>
        <p:spPr>
          <a:xfrm>
            <a:off x="4434840" y="3630168"/>
            <a:ext cx="2834640" cy="566928"/>
          </a:xfrm>
          <a:prstGeom prst="rect">
            <a:avLst/>
          </a:prstGeom>
          <a:solidFill>
            <a:srgbClr val="FFFFFF"/>
          </a:solidFill>
          <a:ln>
            <a:solidFill>
              <a:srgbClr val="CBD5E1"/>
            </a:solidFill>
          </a:ln>
        </p:spPr>
        <p:txBody>
          <a:bodyPr wrap="square" lIns="762" tIns="762" rIns="762" bIns="762" rtlCol="0" anchor="ctr"/>
          <a:lstStyle/>
          <a:p>
            <a:pPr marL="0" indent="0" algn="ctr">
              <a:buNone/>
            </a:pPr>
            <a:r>
              <a:rPr lang="en-US" sz="1700" b="1" dirty="0">
                <a:solidFill>
                  <a:srgbClr val="0F172A"/>
                </a:solidFill>
                <a:latin typeface="Noto Sans CJK JP" pitchFamily="34" charset="0"/>
                <a:ea typeface="Noto Sans CJK JP" pitchFamily="34" charset="-122"/>
                <a:cs typeface="Noto Sans CJK JP" pitchFamily="34" charset="-120"/>
              </a:rPr>
              <a:t>倒れそうな物</a:t>
            </a:r>
            <a:endParaRPr lang="en-US" sz="1700" dirty="0"/>
          </a:p>
        </p:txBody>
      </p:sp>
      <p:sp>
        <p:nvSpPr>
          <p:cNvPr id="15" name="Text 13"/>
          <p:cNvSpPr/>
          <p:nvPr/>
        </p:nvSpPr>
        <p:spPr>
          <a:xfrm>
            <a:off x="8046720" y="3154680"/>
            <a:ext cx="2834640" cy="384048"/>
          </a:xfrm>
          <a:prstGeom prst="rect">
            <a:avLst/>
          </a:prstGeom>
          <a:solidFill>
            <a:srgbClr val="2563EB"/>
          </a:solidFill>
          <a:ln>
            <a:solidFill>
              <a:srgbClr val="2563EB"/>
            </a:solidFill>
          </a:ln>
        </p:spPr>
        <p:txBody>
          <a:bodyPr wrap="square" lIns="508" tIns="508" rIns="508" bIns="508" rtlCol="0" anchor="ctr"/>
          <a:lstStyle/>
          <a:p>
            <a:pPr marL="0" indent="0" algn="ctr">
              <a:buNone/>
            </a:pPr>
            <a:r>
              <a:rPr lang="en-US" sz="2000" b="1" dirty="0">
                <a:solidFill>
                  <a:srgbClr val="FFFFFF"/>
                </a:solidFill>
                <a:latin typeface="Noto Sans CJK JP" pitchFamily="34" charset="0"/>
                <a:ea typeface="Noto Sans CJK JP" pitchFamily="34" charset="-122"/>
                <a:cs typeface="Noto Sans CJK JP" pitchFamily="34" charset="-120"/>
              </a:rPr>
              <a:t>通学路</a:t>
            </a:r>
            <a:endParaRPr lang="en-US" sz="2000" dirty="0"/>
          </a:p>
        </p:txBody>
      </p:sp>
      <p:sp>
        <p:nvSpPr>
          <p:cNvPr id="16" name="Text 14"/>
          <p:cNvSpPr/>
          <p:nvPr/>
        </p:nvSpPr>
        <p:spPr>
          <a:xfrm>
            <a:off x="8046720" y="3630168"/>
            <a:ext cx="2834640" cy="566928"/>
          </a:xfrm>
          <a:prstGeom prst="rect">
            <a:avLst/>
          </a:prstGeom>
          <a:solidFill>
            <a:srgbClr val="FFFFFF"/>
          </a:solidFill>
          <a:ln>
            <a:solidFill>
              <a:srgbClr val="CBD5E1"/>
            </a:solidFill>
          </a:ln>
        </p:spPr>
        <p:txBody>
          <a:bodyPr wrap="square" lIns="762" tIns="762" rIns="762" bIns="762" rtlCol="0" anchor="ctr"/>
          <a:lstStyle/>
          <a:p>
            <a:pPr marL="0" indent="0" algn="ctr">
              <a:buNone/>
            </a:pPr>
            <a:r>
              <a:rPr lang="en-US" sz="1700" b="1" dirty="0">
                <a:solidFill>
                  <a:srgbClr val="0F172A"/>
                </a:solidFill>
                <a:latin typeface="Noto Sans CJK JP" pitchFamily="34" charset="0"/>
                <a:ea typeface="Noto Sans CJK JP" pitchFamily="34" charset="-122"/>
                <a:cs typeface="Noto Sans CJK JP" pitchFamily="34" charset="-120"/>
              </a:rPr>
              <a:t>危険な場所</a:t>
            </a:r>
            <a:endParaRPr lang="en-US" sz="1700" dirty="0"/>
          </a:p>
        </p:txBody>
      </p:sp>
      <p:sp>
        <p:nvSpPr>
          <p:cNvPr id="17" name="Text 15"/>
          <p:cNvSpPr/>
          <p:nvPr/>
        </p:nvSpPr>
        <p:spPr>
          <a:xfrm>
            <a:off x="960120" y="5440680"/>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今日の宿題：この中から一つ、家で確認する。</a:t>
            </a:r>
            <a:endParaRPr lang="en-US" sz="1800" dirty="0"/>
          </a:p>
        </p:txBody>
      </p:sp>
      <p:sp>
        <p:nvSpPr>
          <p:cNvPr id="18" name="Text 16"/>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家庭背景に配慮し、「家族」だけでなく一緒に暮らす人・頼れる大人・自分で確認できる範囲を含める</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CHECK</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授業前の教師用チェック</a:t>
            </a:r>
            <a:endParaRPr lang="en-US" sz="2300" dirty="0"/>
          </a:p>
        </p:txBody>
      </p:sp>
      <p:sp>
        <p:nvSpPr>
          <p:cNvPr id="4" name="Text 2"/>
          <p:cNvSpPr/>
          <p:nvPr/>
        </p:nvSpPr>
        <p:spPr>
          <a:xfrm>
            <a:off x="685800" y="1051560"/>
            <a:ext cx="5486400" cy="4389120"/>
          </a:xfrm>
          <a:prstGeom prst="rect">
            <a:avLst/>
          </a:prstGeom>
          <a:solidFill>
            <a:srgbClr val="FFFFFF"/>
          </a:solidFill>
          <a:ln>
            <a:solidFill>
              <a:srgbClr val="CBD5E1"/>
            </a:solidFill>
          </a:ln>
        </p:spPr>
        <p:txBody>
          <a:bodyPr wrap="square" lIns="1524" tIns="1524" rIns="1524" bIns="1524" rtlCol="0" anchor="ctr">
            <a:normAutofit/>
          </a:bodyPr>
          <a:lstStyle/>
          <a:p>
            <a:pPr marL="0" indent="0">
              <a:buNone/>
            </a:pPr>
            <a:r>
              <a:rPr lang="en-US" sz="1350" dirty="0">
                <a:solidFill>
                  <a:srgbClr val="0F172A"/>
                </a:solidFill>
                <a:latin typeface="Noto Sans CJK JP" pitchFamily="34" charset="0"/>
                <a:ea typeface="Noto Sans CJK JP" pitchFamily="34" charset="-122"/>
                <a:cs typeface="Noto Sans CJK JP" pitchFamily="34" charset="-120"/>
              </a:rPr>
              <a:t>□ 最新の公的資料で被害者数を確認</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旧い南海トラフ想定を使っていない</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臨時情報を「地震予知」と説明していない</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津波は警報を待たず避難する場合がある</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被災映像・体験談への心理的配慮をする</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「日本人はすばらしい」で単純化しない</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自分の地域のハザードマップへつなぐ</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スマホだけを連絡手段にしない</a:t>
            </a:r>
            <a:endParaRPr lang="en-US" sz="1350" dirty="0"/>
          </a:p>
          <a:p>
            <a:pPr marL="0" indent="0">
              <a:buNone/>
            </a:pPr>
            <a:r>
              <a:rPr lang="en-US" sz="1350" dirty="0">
                <a:solidFill>
                  <a:srgbClr val="0F172A"/>
                </a:solidFill>
                <a:latin typeface="Noto Sans CJK JP" pitchFamily="34" charset="0"/>
                <a:ea typeface="Noto Sans CJK JP" pitchFamily="34" charset="-122"/>
                <a:cs typeface="Noto Sans CJK JP" pitchFamily="34" charset="-120"/>
              </a:rPr>
              <a:t>□ 最後に具体的な行動を一つ決める</a:t>
            </a:r>
            <a:endParaRPr lang="en-US" sz="1350" dirty="0"/>
          </a:p>
        </p:txBody>
      </p:sp>
      <p:sp>
        <p:nvSpPr>
          <p:cNvPr id="5" name="Text 3"/>
          <p:cNvSpPr/>
          <p:nvPr/>
        </p:nvSpPr>
        <p:spPr>
          <a:xfrm>
            <a:off x="6629400" y="1078992"/>
            <a:ext cx="4480560" cy="320040"/>
          </a:xfrm>
          <a:prstGeom prst="rect">
            <a:avLst/>
          </a:prstGeom>
          <a:noFill/>
          <a:ln/>
        </p:spPr>
        <p:txBody>
          <a:bodyPr wrap="square" lIns="0" tIns="0" rIns="0" bIns="0" rtlCol="0" anchor="ctr"/>
          <a:lstStyle/>
          <a:p>
            <a:pPr marL="0" indent="0">
              <a:buNone/>
            </a:pPr>
            <a:r>
              <a:rPr lang="en-US" sz="1600" b="1" dirty="0">
                <a:solidFill>
                  <a:srgbClr val="475569"/>
                </a:solidFill>
                <a:latin typeface="Noto Sans CJK JP" pitchFamily="34" charset="0"/>
                <a:ea typeface="Noto Sans CJK JP" pitchFamily="34" charset="-122"/>
                <a:cs typeface="Noto Sans CJK JP" pitchFamily="34" charset="-120"/>
              </a:rPr>
              <a:t>主な参考資料</a:t>
            </a:r>
            <a:endParaRPr lang="en-US" sz="1600" dirty="0"/>
          </a:p>
        </p:txBody>
      </p:sp>
      <p:sp>
        <p:nvSpPr>
          <p:cNvPr id="6" name="Text 4"/>
          <p:cNvSpPr/>
          <p:nvPr/>
        </p:nvSpPr>
        <p:spPr>
          <a:xfrm>
            <a:off x="6629400" y="1536192"/>
            <a:ext cx="4800600" cy="3931920"/>
          </a:xfrm>
          <a:prstGeom prst="rect">
            <a:avLst/>
          </a:prstGeom>
          <a:solidFill>
            <a:srgbClr val="F1F5F9"/>
          </a:solidFill>
          <a:ln>
            <a:solidFill>
              <a:srgbClr val="CBD5E1"/>
            </a:solidFill>
          </a:ln>
        </p:spPr>
        <p:txBody>
          <a:bodyPr wrap="square" lIns="1016" tIns="1016" rIns="1016" bIns="1016" rtlCol="0" anchor="ctr">
            <a:normAutofit/>
          </a:bodyPr>
          <a:lstStyle/>
          <a:p>
            <a:pPr marL="0" indent="0">
              <a:buNone/>
            </a:pPr>
            <a:r>
              <a:rPr lang="en-US" sz="1250" dirty="0">
                <a:solidFill>
                  <a:srgbClr val="0F172A"/>
                </a:solidFill>
                <a:latin typeface="Noto Sans CJK JP" pitchFamily="34" charset="0"/>
                <a:ea typeface="Noto Sans CJK JP" pitchFamily="34" charset="-122"/>
                <a:cs typeface="Noto Sans CJK JP" pitchFamily="34" charset="-120"/>
              </a:rPr>
              <a:t>・文部科学省 学校安全資料</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・文部科学省 震災動画教材</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・復興庁 復興の状況と取組</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・気象庁 津波から身を守るために</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・気象庁 南海トラフ地震臨時情報</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・内閣府 南海トラフ地震防災対策</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・内閣府 自然災害への備え</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・国土地理院 ハザードマップポータル</a:t>
            </a:r>
            <a:endParaRPr lang="en-US" sz="1250" dirty="0"/>
          </a:p>
          <a:p>
            <a:pPr marL="0" indent="0">
              <a:buNone/>
            </a:pPr>
            <a:r>
              <a:rPr lang="en-US" sz="1250" dirty="0">
                <a:solidFill>
                  <a:srgbClr val="0F172A"/>
                </a:solidFill>
                <a:latin typeface="Noto Sans CJK JP" pitchFamily="34" charset="0"/>
                <a:ea typeface="Noto Sans CJK JP" pitchFamily="34" charset="-122"/>
                <a:cs typeface="Noto Sans CJK JP" pitchFamily="34" charset="-120"/>
              </a:rPr>
              <a:t>・NTT東日本 災害用伝言ダイヤル171</a:t>
            </a:r>
            <a:endParaRPr lang="en-US" sz="1250" dirty="0"/>
          </a:p>
        </p:txBody>
      </p:sp>
      <p:sp>
        <p:nvSpPr>
          <p:cNvPr id="7" name="Text 5"/>
          <p:cNvSpPr/>
          <p:nvPr/>
        </p:nvSpPr>
        <p:spPr>
          <a:xfrm>
            <a:off x="6629400" y="5623560"/>
            <a:ext cx="4800600" cy="320040"/>
          </a:xfrm>
          <a:prstGeom prst="rect">
            <a:avLst/>
          </a:prstGeom>
          <a:solidFill>
            <a:srgbClr val="DBEAFE"/>
          </a:solidFill>
          <a:ln>
            <a:solidFill>
              <a:srgbClr val="BFDBFE"/>
            </a:solidFill>
          </a:ln>
        </p:spPr>
        <p:txBody>
          <a:bodyPr wrap="square" lIns="508" tIns="508" rIns="508" bIns="508" rtlCol="0" anchor="ctr"/>
          <a:lstStyle/>
          <a:p>
            <a:pPr marL="0" indent="0" algn="ctr">
              <a:buNone/>
            </a:pPr>
            <a:r>
              <a:rPr lang="en-US" sz="1200" b="1" dirty="0">
                <a:solidFill>
                  <a:srgbClr val="2563EB"/>
                </a:solidFill>
                <a:latin typeface="Noto Sans CJK JP" pitchFamily="34" charset="0"/>
                <a:ea typeface="Noto Sans CJK JP" pitchFamily="34" charset="-122"/>
                <a:cs typeface="Noto Sans CJK JP" pitchFamily="34" charset="-120"/>
              </a:rPr>
              <a:t>本文記事の参考資料欄にURLを掲載</a:t>
            </a:r>
            <a:endParaRPr lang="en-US" sz="120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12</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INTRO</a:t>
            </a:r>
            <a:endParaRPr lang="en-US" sz="900" dirty="0"/>
          </a:p>
        </p:txBody>
      </p:sp>
      <p:sp>
        <p:nvSpPr>
          <p:cNvPr id="4" name="Text 2"/>
          <p:cNvSpPr/>
          <p:nvPr/>
        </p:nvSpPr>
        <p:spPr>
          <a:xfrm>
            <a:off x="1051560" y="1325880"/>
            <a:ext cx="10058400" cy="640080"/>
          </a:xfrm>
          <a:prstGeom prst="rect">
            <a:avLst/>
          </a:prstGeom>
          <a:noFill/>
          <a:ln/>
        </p:spPr>
        <p:txBody>
          <a:bodyPr wrap="square" lIns="0" tIns="0" rIns="0" bIns="0" rtlCol="0" anchor="ctr"/>
          <a:lstStyle/>
          <a:p>
            <a:pPr marL="0" indent="0" algn="ctr">
              <a:buNone/>
            </a:pPr>
            <a:r>
              <a:rPr lang="en-US" sz="3200" b="1" dirty="0">
                <a:solidFill>
                  <a:srgbClr val="0F172A"/>
                </a:solidFill>
                <a:latin typeface="Noto Sans CJK JP" pitchFamily="34" charset="0"/>
                <a:ea typeface="Noto Sans CJK JP" pitchFamily="34" charset="-122"/>
                <a:cs typeface="Noto Sans CJK JP" pitchFamily="34" charset="-120"/>
              </a:rPr>
              <a:t>2011年3月11日 14時46分</a:t>
            </a:r>
            <a:endParaRPr lang="en-US" sz="3200" dirty="0"/>
          </a:p>
        </p:txBody>
      </p:sp>
      <p:sp>
        <p:nvSpPr>
          <p:cNvPr id="5" name="Text 3"/>
          <p:cNvSpPr/>
          <p:nvPr/>
        </p:nvSpPr>
        <p:spPr>
          <a:xfrm>
            <a:off x="1143000" y="2176272"/>
            <a:ext cx="9875520" cy="347472"/>
          </a:xfrm>
          <a:prstGeom prst="rect">
            <a:avLst/>
          </a:prstGeom>
          <a:noFill/>
          <a:ln/>
        </p:spPr>
        <p:txBody>
          <a:bodyPr wrap="square" lIns="0" tIns="0" rIns="0" bIns="0" rtlCol="0" anchor="ctr"/>
          <a:lstStyle/>
          <a:p>
            <a:pPr marL="0" indent="0" algn="ctr">
              <a:buNone/>
            </a:pPr>
            <a:r>
              <a:rPr lang="en-US" sz="1800" dirty="0">
                <a:solidFill>
                  <a:srgbClr val="475569"/>
                </a:solidFill>
                <a:latin typeface="Noto Sans CJK JP" pitchFamily="34" charset="0"/>
                <a:ea typeface="Noto Sans CJK JP" pitchFamily="34" charset="-122"/>
                <a:cs typeface="Noto Sans CJK JP" pitchFamily="34" charset="-120"/>
              </a:rPr>
              <a:t>この日時に、何が起きたか知っていますか。</a:t>
            </a:r>
            <a:endParaRPr lang="en-US" sz="1800" dirty="0"/>
          </a:p>
        </p:txBody>
      </p:sp>
      <p:sp>
        <p:nvSpPr>
          <p:cNvPr id="6" name="Text 4"/>
          <p:cNvSpPr/>
          <p:nvPr/>
        </p:nvSpPr>
        <p:spPr>
          <a:xfrm>
            <a:off x="1005840" y="2926080"/>
            <a:ext cx="2926080" cy="1325880"/>
          </a:xfrm>
          <a:prstGeom prst="rect">
            <a:avLst/>
          </a:prstGeom>
          <a:solidFill>
            <a:srgbClr val="E0F2FE"/>
          </a:solidFill>
          <a:ln>
            <a:solidFill>
              <a:srgbClr val="FFFFFF">
                <a:alpha val="0"/>
              </a:srgbClr>
            </a:solidFill>
          </a:ln>
        </p:spPr>
        <p:txBody>
          <a:bodyPr wrap="square" lIns="1651" tIns="1651" rIns="1651" bIns="1651" rtlCol="0" anchor="ctr">
            <a:normAutofit/>
          </a:bodyPr>
          <a:lstStyle/>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知る</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何が起きたのかを</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事実に基づいて確認</a:t>
            </a:r>
            <a:endParaRPr lang="en-US" sz="1500" dirty="0"/>
          </a:p>
        </p:txBody>
      </p:sp>
      <p:sp>
        <p:nvSpPr>
          <p:cNvPr id="7" name="Text 5"/>
          <p:cNvSpPr/>
          <p:nvPr/>
        </p:nvSpPr>
        <p:spPr>
          <a:xfrm>
            <a:off x="4617720" y="2926080"/>
            <a:ext cx="2926080" cy="1325880"/>
          </a:xfrm>
          <a:prstGeom prst="rect">
            <a:avLst/>
          </a:prstGeom>
          <a:solidFill>
            <a:srgbClr val="DCFCE7"/>
          </a:solidFill>
          <a:ln>
            <a:solidFill>
              <a:srgbClr val="FFFFFF">
                <a:alpha val="0"/>
              </a:srgbClr>
            </a:solidFill>
          </a:ln>
        </p:spPr>
        <p:txBody>
          <a:bodyPr wrap="square" lIns="1651" tIns="1651" rIns="1651" bIns="1651" rtlCol="0" anchor="ctr">
            <a:normAutofit/>
          </a:bodyPr>
          <a:lstStyle/>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備える</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自分の地域・家庭の</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リスクを確認</a:t>
            </a:r>
            <a:endParaRPr lang="en-US" sz="1500" dirty="0"/>
          </a:p>
        </p:txBody>
      </p:sp>
      <p:sp>
        <p:nvSpPr>
          <p:cNvPr id="8" name="Text 6"/>
          <p:cNvSpPr/>
          <p:nvPr/>
        </p:nvSpPr>
        <p:spPr>
          <a:xfrm>
            <a:off x="8229600" y="2926080"/>
            <a:ext cx="2926080" cy="1325880"/>
          </a:xfrm>
          <a:prstGeom prst="rect">
            <a:avLst/>
          </a:prstGeom>
          <a:solidFill>
            <a:srgbClr val="FFEDD5"/>
          </a:solidFill>
          <a:ln>
            <a:solidFill>
              <a:srgbClr val="FFFFFF">
                <a:alpha val="0"/>
              </a:srgbClr>
            </a:solidFill>
          </a:ln>
        </p:spPr>
        <p:txBody>
          <a:bodyPr wrap="square" lIns="1651" tIns="1651" rIns="1651" bIns="1651" rtlCol="0" anchor="ctr">
            <a:normAutofit/>
          </a:bodyPr>
          <a:lstStyle/>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行動する</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今日からできることを</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一つ決める</a:t>
            </a:r>
            <a:endParaRPr lang="en-US" sz="1500" dirty="0"/>
          </a:p>
        </p:txBody>
      </p:sp>
      <p:sp>
        <p:nvSpPr>
          <p:cNvPr id="9" name="Text 7"/>
          <p:cNvSpPr/>
          <p:nvPr/>
        </p:nvSpPr>
        <p:spPr>
          <a:xfrm>
            <a:off x="960120" y="5047488"/>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問い：災害が起きたとき、自分はどう行動するか。</a:t>
            </a:r>
            <a:endParaRPr lang="en-US" sz="1800" dirty="0"/>
          </a:p>
        </p:txBody>
      </p:sp>
      <p:sp>
        <p:nvSpPr>
          <p:cNvPr id="10" name="Text 8"/>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出典：文部科学省「実践的な防災教育の手引き（中学校・高等学校編）」の「知る、備える、行動する」を参考</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FACT</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東日本大震災で起きたこと</a:t>
            </a:r>
            <a:endParaRPr lang="en-US" sz="2300" dirty="0"/>
          </a:p>
        </p:txBody>
      </p:sp>
      <p:sp>
        <p:nvSpPr>
          <p:cNvPr id="4" name="Text 2"/>
          <p:cNvSpPr/>
          <p:nvPr/>
        </p:nvSpPr>
        <p:spPr>
          <a:xfrm>
            <a:off x="822960" y="1234440"/>
            <a:ext cx="2468880" cy="411480"/>
          </a:xfrm>
          <a:prstGeom prst="rect">
            <a:avLst/>
          </a:prstGeom>
          <a:solidFill>
            <a:srgbClr val="2563EB"/>
          </a:solidFill>
          <a:ln>
            <a:solidFill>
              <a:srgbClr val="2563EB"/>
            </a:solidFill>
          </a:ln>
        </p:spPr>
        <p:txBody>
          <a:bodyPr wrap="square" lIns="254" tIns="254" rIns="254" bIns="254" rtlCol="0" anchor="ctr"/>
          <a:lstStyle/>
          <a:p>
            <a:pPr marL="0" indent="0" algn="ctr">
              <a:buNone/>
            </a:pPr>
            <a:r>
              <a:rPr lang="en-US" sz="2300" b="1" dirty="0">
                <a:solidFill>
                  <a:srgbClr val="FFFFFF"/>
                </a:solidFill>
                <a:latin typeface="Noto Sans CJK JP" pitchFamily="34" charset="0"/>
                <a:ea typeface="Noto Sans CJK JP" pitchFamily="34" charset="-122"/>
                <a:cs typeface="Noto Sans CJK JP" pitchFamily="34" charset="-120"/>
              </a:rPr>
              <a:t>地震</a:t>
            </a:r>
            <a:endParaRPr lang="en-US" sz="2300" dirty="0"/>
          </a:p>
        </p:txBody>
      </p:sp>
      <p:sp>
        <p:nvSpPr>
          <p:cNvPr id="5" name="Text 3"/>
          <p:cNvSpPr/>
          <p:nvPr/>
        </p:nvSpPr>
        <p:spPr>
          <a:xfrm>
            <a:off x="822960" y="1792224"/>
            <a:ext cx="2468880" cy="96012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1700" dirty="0">
                <a:solidFill>
                  <a:srgbClr val="0F172A"/>
                </a:solidFill>
                <a:latin typeface="Noto Sans CJK JP" pitchFamily="34" charset="0"/>
                <a:ea typeface="Noto Sans CJK JP" pitchFamily="34" charset="-122"/>
                <a:cs typeface="Noto Sans CJK JP" pitchFamily="34" charset="-120"/>
              </a:rPr>
              <a:t>2011年3月11日 14:46</a:t>
            </a:r>
            <a:endParaRPr lang="en-US" sz="1700" dirty="0"/>
          </a:p>
          <a:p>
            <a:pPr marL="0" indent="0" algn="ctr">
              <a:buNone/>
            </a:pPr>
            <a:r>
              <a:rPr lang="en-US" sz="1700" dirty="0">
                <a:solidFill>
                  <a:srgbClr val="0F172A"/>
                </a:solidFill>
                <a:latin typeface="Noto Sans CJK JP" pitchFamily="34" charset="0"/>
                <a:ea typeface="Noto Sans CJK JP" pitchFamily="34" charset="-122"/>
                <a:cs typeface="Noto Sans CJK JP" pitchFamily="34" charset="-120"/>
              </a:rPr>
              <a:t>三陸沖 / M9.0</a:t>
            </a:r>
            <a:endParaRPr lang="en-US" sz="1700" dirty="0"/>
          </a:p>
        </p:txBody>
      </p:sp>
      <p:sp>
        <p:nvSpPr>
          <p:cNvPr id="6" name="Text 4"/>
          <p:cNvSpPr/>
          <p:nvPr/>
        </p:nvSpPr>
        <p:spPr>
          <a:xfrm>
            <a:off x="3520440" y="1234440"/>
            <a:ext cx="2468880" cy="411480"/>
          </a:xfrm>
          <a:prstGeom prst="rect">
            <a:avLst/>
          </a:prstGeom>
          <a:solidFill>
            <a:srgbClr val="DC2626"/>
          </a:solidFill>
          <a:ln>
            <a:solidFill>
              <a:srgbClr val="DC2626"/>
            </a:solidFill>
          </a:ln>
        </p:spPr>
        <p:txBody>
          <a:bodyPr wrap="square" lIns="254" tIns="254" rIns="254" bIns="254" rtlCol="0" anchor="ctr"/>
          <a:lstStyle/>
          <a:p>
            <a:pPr marL="0" indent="0" algn="ctr">
              <a:buNone/>
            </a:pPr>
            <a:r>
              <a:rPr lang="en-US" sz="2300" b="1" dirty="0">
                <a:solidFill>
                  <a:srgbClr val="FFFFFF"/>
                </a:solidFill>
                <a:latin typeface="Noto Sans CJK JP" pitchFamily="34" charset="0"/>
                <a:ea typeface="Noto Sans CJK JP" pitchFamily="34" charset="-122"/>
                <a:cs typeface="Noto Sans CJK JP" pitchFamily="34" charset="-120"/>
              </a:rPr>
              <a:t>津波</a:t>
            </a:r>
            <a:endParaRPr lang="en-US" sz="2300" dirty="0"/>
          </a:p>
        </p:txBody>
      </p:sp>
      <p:sp>
        <p:nvSpPr>
          <p:cNvPr id="7" name="Text 5"/>
          <p:cNvSpPr/>
          <p:nvPr/>
        </p:nvSpPr>
        <p:spPr>
          <a:xfrm>
            <a:off x="3520440" y="1792224"/>
            <a:ext cx="2468880" cy="96012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1650" dirty="0">
                <a:solidFill>
                  <a:srgbClr val="0F172A"/>
                </a:solidFill>
                <a:latin typeface="Noto Sans CJK JP" pitchFamily="34" charset="0"/>
                <a:ea typeface="Noto Sans CJK JP" pitchFamily="34" charset="-122"/>
                <a:cs typeface="Noto Sans CJK JP" pitchFamily="34" charset="-120"/>
              </a:rPr>
              <a:t>各地で大津波</a:t>
            </a:r>
            <a:endParaRPr lang="en-US" sz="1650" dirty="0"/>
          </a:p>
          <a:p>
            <a:pPr marL="0" indent="0" algn="ctr">
              <a:buNone/>
            </a:pPr>
            <a:r>
              <a:rPr lang="en-US" sz="1650" dirty="0">
                <a:solidFill>
                  <a:srgbClr val="0F172A"/>
                </a:solidFill>
                <a:latin typeface="Noto Sans CJK JP" pitchFamily="34" charset="0"/>
                <a:ea typeface="Noto Sans CJK JP" pitchFamily="34" charset="-122"/>
                <a:cs typeface="Noto Sans CJK JP" pitchFamily="34" charset="-120"/>
              </a:rPr>
              <a:t>沿岸部に甚大な被害</a:t>
            </a:r>
            <a:endParaRPr lang="en-US" sz="1650" dirty="0"/>
          </a:p>
        </p:txBody>
      </p:sp>
      <p:sp>
        <p:nvSpPr>
          <p:cNvPr id="8" name="Text 6"/>
          <p:cNvSpPr/>
          <p:nvPr/>
        </p:nvSpPr>
        <p:spPr>
          <a:xfrm>
            <a:off x="6217920" y="1234440"/>
            <a:ext cx="2468880" cy="411480"/>
          </a:xfrm>
          <a:prstGeom prst="rect">
            <a:avLst/>
          </a:prstGeom>
          <a:solidFill>
            <a:srgbClr val="7C3AED"/>
          </a:solidFill>
          <a:ln>
            <a:solidFill>
              <a:srgbClr val="7C3AED"/>
            </a:solidFill>
          </a:ln>
        </p:spPr>
        <p:txBody>
          <a:bodyPr wrap="square" lIns="254" tIns="254" rIns="254" bIns="254" rtlCol="0" anchor="ctr"/>
          <a:lstStyle/>
          <a:p>
            <a:pPr marL="0" indent="0" algn="ctr">
              <a:buNone/>
            </a:pPr>
            <a:r>
              <a:rPr lang="en-US" sz="2200" b="1" dirty="0">
                <a:solidFill>
                  <a:srgbClr val="FFFFFF"/>
                </a:solidFill>
                <a:latin typeface="Noto Sans CJK JP" pitchFamily="34" charset="0"/>
                <a:ea typeface="Noto Sans CJK JP" pitchFamily="34" charset="-122"/>
                <a:cs typeface="Noto Sans CJK JP" pitchFamily="34" charset="-120"/>
              </a:rPr>
              <a:t>原子力災害</a:t>
            </a:r>
            <a:endParaRPr lang="en-US" sz="2200" dirty="0"/>
          </a:p>
        </p:txBody>
      </p:sp>
      <p:sp>
        <p:nvSpPr>
          <p:cNvPr id="9" name="Text 7"/>
          <p:cNvSpPr/>
          <p:nvPr/>
        </p:nvSpPr>
        <p:spPr>
          <a:xfrm>
            <a:off x="6217920" y="1792224"/>
            <a:ext cx="2468880" cy="96012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1650" dirty="0">
                <a:solidFill>
                  <a:srgbClr val="0F172A"/>
                </a:solidFill>
                <a:latin typeface="Noto Sans CJK JP" pitchFamily="34" charset="0"/>
                <a:ea typeface="Noto Sans CJK JP" pitchFamily="34" charset="-122"/>
                <a:cs typeface="Noto Sans CJK JP" pitchFamily="34" charset="-120"/>
              </a:rPr>
              <a:t>福島第一原発事故</a:t>
            </a:r>
            <a:endParaRPr lang="en-US" sz="1650" dirty="0"/>
          </a:p>
          <a:p>
            <a:pPr marL="0" indent="0" algn="ctr">
              <a:buNone/>
            </a:pPr>
            <a:r>
              <a:rPr lang="en-US" sz="1650" dirty="0">
                <a:solidFill>
                  <a:srgbClr val="0F172A"/>
                </a:solidFill>
                <a:latin typeface="Noto Sans CJK JP" pitchFamily="34" charset="0"/>
                <a:ea typeface="Noto Sans CJK JP" pitchFamily="34" charset="-122"/>
                <a:cs typeface="Noto Sans CJK JP" pitchFamily="34" charset="-120"/>
              </a:rPr>
              <a:t>複合災害となる</a:t>
            </a:r>
            <a:endParaRPr lang="en-US" sz="1650" dirty="0"/>
          </a:p>
        </p:txBody>
      </p:sp>
      <p:sp>
        <p:nvSpPr>
          <p:cNvPr id="10" name="Text 8"/>
          <p:cNvSpPr/>
          <p:nvPr/>
        </p:nvSpPr>
        <p:spPr>
          <a:xfrm>
            <a:off x="8915400" y="1234440"/>
            <a:ext cx="2468880" cy="411480"/>
          </a:xfrm>
          <a:prstGeom prst="rect">
            <a:avLst/>
          </a:prstGeom>
          <a:solidFill>
            <a:srgbClr val="0F172A"/>
          </a:solidFill>
          <a:ln>
            <a:solidFill>
              <a:srgbClr val="0F172A"/>
            </a:solidFill>
          </a:ln>
        </p:spPr>
        <p:txBody>
          <a:bodyPr wrap="square" lIns="254" tIns="254" rIns="254" bIns="254" rtlCol="0" anchor="ctr"/>
          <a:lstStyle/>
          <a:p>
            <a:pPr marL="0" indent="0" algn="ctr">
              <a:buNone/>
            </a:pPr>
            <a:r>
              <a:rPr lang="en-US" sz="2300" b="1" dirty="0">
                <a:solidFill>
                  <a:srgbClr val="FFFFFF"/>
                </a:solidFill>
                <a:latin typeface="Noto Sans CJK JP" pitchFamily="34" charset="0"/>
                <a:ea typeface="Noto Sans CJK JP" pitchFamily="34" charset="-122"/>
                <a:cs typeface="Noto Sans CJK JP" pitchFamily="34" charset="-120"/>
              </a:rPr>
              <a:t>被害</a:t>
            </a:r>
            <a:endParaRPr lang="en-US" sz="2300" dirty="0"/>
          </a:p>
        </p:txBody>
      </p:sp>
      <p:sp>
        <p:nvSpPr>
          <p:cNvPr id="11" name="Text 9"/>
          <p:cNvSpPr/>
          <p:nvPr/>
        </p:nvSpPr>
        <p:spPr>
          <a:xfrm>
            <a:off x="8915400" y="1792224"/>
            <a:ext cx="2468880" cy="96012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1620" dirty="0">
                <a:solidFill>
                  <a:srgbClr val="0F172A"/>
                </a:solidFill>
                <a:latin typeface="Noto Sans CJK JP" pitchFamily="34" charset="0"/>
                <a:ea typeface="Noto Sans CJK JP" pitchFamily="34" charset="-122"/>
                <a:cs typeface="Noto Sans CJK JP" pitchFamily="34" charset="-120"/>
              </a:rPr>
              <a:t>死者19,787名</a:t>
            </a:r>
            <a:endParaRPr lang="en-US" sz="1620" dirty="0"/>
          </a:p>
          <a:p>
            <a:pPr marL="0" indent="0" algn="ctr">
              <a:buNone/>
            </a:pPr>
            <a:r>
              <a:rPr lang="en-US" sz="1620" dirty="0">
                <a:solidFill>
                  <a:srgbClr val="0F172A"/>
                </a:solidFill>
                <a:latin typeface="Noto Sans CJK JP" pitchFamily="34" charset="0"/>
                <a:ea typeface="Noto Sans CJK JP" pitchFamily="34" charset="-122"/>
                <a:cs typeface="Noto Sans CJK JP" pitchFamily="34" charset="-120"/>
              </a:rPr>
              <a:t>行方不明者2,549名</a:t>
            </a:r>
            <a:endParaRPr lang="en-US" sz="1620" dirty="0"/>
          </a:p>
        </p:txBody>
      </p:sp>
      <p:sp>
        <p:nvSpPr>
          <p:cNvPr id="12" name="Text 10"/>
          <p:cNvSpPr/>
          <p:nvPr/>
        </p:nvSpPr>
        <p:spPr>
          <a:xfrm>
            <a:off x="1051560" y="3822192"/>
            <a:ext cx="10058400" cy="685800"/>
          </a:xfrm>
          <a:prstGeom prst="rect">
            <a:avLst/>
          </a:prstGeom>
          <a:solidFill>
            <a:srgbClr val="DBEAFE"/>
          </a:solidFill>
          <a:ln>
            <a:solidFill>
              <a:srgbClr val="BFDBFE"/>
            </a:solidFill>
          </a:ln>
        </p:spPr>
        <p:txBody>
          <a:bodyPr wrap="square" lIns="1016" tIns="1016" rIns="1016" bIns="1016" rtlCol="0" anchor="ctr"/>
          <a:lstStyle/>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数字を覚えるためではなく、</a:t>
            </a:r>
            <a:endParaRPr lang="en-US" sz="2300" dirty="0"/>
          </a:p>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一人一人の日常が失われたことを考える。</a:t>
            </a:r>
            <a:endParaRPr lang="en-US" sz="2300" dirty="0"/>
          </a:p>
        </p:txBody>
      </p:sp>
      <p:sp>
        <p:nvSpPr>
          <p:cNvPr id="13" name="Text 11"/>
          <p:cNvSpPr/>
          <p:nvPr/>
        </p:nvSpPr>
        <p:spPr>
          <a:xfrm>
            <a:off x="960120" y="5102352"/>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問い：なぜ、これほど大きな被害になったのか。</a:t>
            </a:r>
            <a:endParaRPr lang="en-US" sz="1800" dirty="0"/>
          </a:p>
        </p:txBody>
      </p:sp>
      <p:sp>
        <p:nvSpPr>
          <p:cNvPr id="14" name="Text 12"/>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出典：復興庁「東日本大震災からの復興の状況と取組」令和8年7月2日 等</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POINT</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震災を「感動教材」だけにしない</a:t>
            </a:r>
            <a:endParaRPr lang="en-US" sz="2300" dirty="0"/>
          </a:p>
        </p:txBody>
      </p:sp>
      <p:sp>
        <p:nvSpPr>
          <p:cNvPr id="4" name="Text 2"/>
          <p:cNvSpPr/>
          <p:nvPr/>
        </p:nvSpPr>
        <p:spPr>
          <a:xfrm>
            <a:off x="868680" y="1143000"/>
            <a:ext cx="4754880" cy="347472"/>
          </a:xfrm>
          <a:prstGeom prst="rect">
            <a:avLst/>
          </a:prstGeom>
          <a:noFill/>
          <a:ln/>
        </p:spPr>
        <p:txBody>
          <a:bodyPr wrap="square" lIns="0" tIns="0" rIns="0" bIns="0" rtlCol="0" anchor="ctr"/>
          <a:lstStyle/>
          <a:p>
            <a:pPr marL="0" indent="0">
              <a:buNone/>
            </a:pPr>
            <a:r>
              <a:rPr lang="en-US" sz="1900" b="1" dirty="0">
                <a:solidFill>
                  <a:srgbClr val="DC2626"/>
                </a:solidFill>
                <a:latin typeface="Noto Sans CJK JP" pitchFamily="34" charset="0"/>
                <a:ea typeface="Noto Sans CJK JP" pitchFamily="34" charset="-122"/>
                <a:cs typeface="Noto Sans CJK JP" pitchFamily="34" charset="-120"/>
              </a:rPr>
              <a:t>避けたい扱い</a:t>
            </a:r>
            <a:endParaRPr lang="en-US" sz="1900" dirty="0"/>
          </a:p>
        </p:txBody>
      </p:sp>
      <p:sp>
        <p:nvSpPr>
          <p:cNvPr id="5" name="Text 3"/>
          <p:cNvSpPr/>
          <p:nvPr/>
        </p:nvSpPr>
        <p:spPr>
          <a:xfrm>
            <a:off x="868680" y="1600200"/>
            <a:ext cx="4754880" cy="1600200"/>
          </a:xfrm>
          <a:prstGeom prst="rect">
            <a:avLst/>
          </a:prstGeom>
          <a:solidFill>
            <a:srgbClr val="FEE2E2"/>
          </a:solidFill>
          <a:ln>
            <a:solidFill>
              <a:srgbClr val="FECACA"/>
            </a:solidFill>
          </a:ln>
        </p:spPr>
        <p:txBody>
          <a:bodyPr wrap="square" lIns="1905" tIns="1905" rIns="1905" bIns="1905" rtlCol="0" anchor="ctr">
            <a:normAutofit/>
          </a:bodyPr>
          <a:lstStyle/>
          <a:p>
            <a:pPr marL="0" indent="0">
              <a:buNone/>
            </a:pPr>
            <a:r>
              <a:rPr lang="en-US" sz="1700" dirty="0">
                <a:solidFill>
                  <a:srgbClr val="0F172A"/>
                </a:solidFill>
                <a:latin typeface="Noto Sans CJK JP" pitchFamily="34" charset="0"/>
                <a:ea typeface="Noto Sans CJK JP" pitchFamily="34" charset="-122"/>
                <a:cs typeface="Noto Sans CJK JP" pitchFamily="34" charset="-120"/>
              </a:rPr>
              <a:t>・日本人はすばらしかった、でまとめる</a:t>
            </a:r>
            <a:endParaRPr lang="en-US" sz="1700" dirty="0"/>
          </a:p>
          <a:p>
            <a:pPr marL="0" indent="0">
              <a:buNone/>
            </a:pPr>
            <a:r>
              <a:rPr lang="en-US" sz="1700" dirty="0">
                <a:solidFill>
                  <a:srgbClr val="0F172A"/>
                </a:solidFill>
                <a:latin typeface="Noto Sans CJK JP" pitchFamily="34" charset="0"/>
                <a:ea typeface="Noto Sans CJK JP" pitchFamily="34" charset="-122"/>
                <a:cs typeface="Noto Sans CJK JP" pitchFamily="34" charset="-120"/>
              </a:rPr>
              <a:t>・被害映像を連続して見せる</a:t>
            </a:r>
            <a:endParaRPr lang="en-US" sz="1700" dirty="0"/>
          </a:p>
          <a:p>
            <a:pPr marL="0" indent="0">
              <a:buNone/>
            </a:pPr>
            <a:r>
              <a:rPr lang="en-US" sz="1700" dirty="0">
                <a:solidFill>
                  <a:srgbClr val="0F172A"/>
                </a:solidFill>
                <a:latin typeface="Noto Sans CJK JP" pitchFamily="34" charset="0"/>
                <a:ea typeface="Noto Sans CJK JP" pitchFamily="34" charset="-122"/>
                <a:cs typeface="Noto Sans CJK JP" pitchFamily="34" charset="-120"/>
              </a:rPr>
              <a:t>・「命を大切に」という感想だけで終える</a:t>
            </a:r>
            <a:endParaRPr lang="en-US" sz="1700" dirty="0"/>
          </a:p>
        </p:txBody>
      </p:sp>
      <p:sp>
        <p:nvSpPr>
          <p:cNvPr id="6" name="Text 4"/>
          <p:cNvSpPr/>
          <p:nvPr/>
        </p:nvSpPr>
        <p:spPr>
          <a:xfrm>
            <a:off x="6583680" y="1143000"/>
            <a:ext cx="4754880" cy="347472"/>
          </a:xfrm>
          <a:prstGeom prst="rect">
            <a:avLst/>
          </a:prstGeom>
          <a:noFill/>
          <a:ln/>
        </p:spPr>
        <p:txBody>
          <a:bodyPr wrap="square" lIns="0" tIns="0" rIns="0" bIns="0" rtlCol="0" anchor="ctr"/>
          <a:lstStyle/>
          <a:p>
            <a:pPr marL="0" indent="0">
              <a:buNone/>
            </a:pPr>
            <a:r>
              <a:rPr lang="en-US" sz="1900" b="1" dirty="0">
                <a:solidFill>
                  <a:srgbClr val="16A34A"/>
                </a:solidFill>
                <a:latin typeface="Noto Sans CJK JP" pitchFamily="34" charset="0"/>
                <a:ea typeface="Noto Sans CJK JP" pitchFamily="34" charset="-122"/>
                <a:cs typeface="Noto Sans CJK JP" pitchFamily="34" charset="-120"/>
              </a:rPr>
              <a:t>大切にしたい扱い</a:t>
            </a:r>
            <a:endParaRPr lang="en-US" sz="1900" dirty="0"/>
          </a:p>
        </p:txBody>
      </p:sp>
      <p:sp>
        <p:nvSpPr>
          <p:cNvPr id="7" name="Text 5"/>
          <p:cNvSpPr/>
          <p:nvPr/>
        </p:nvSpPr>
        <p:spPr>
          <a:xfrm>
            <a:off x="6583680" y="1600200"/>
            <a:ext cx="4754880" cy="1600200"/>
          </a:xfrm>
          <a:prstGeom prst="rect">
            <a:avLst/>
          </a:prstGeom>
          <a:solidFill>
            <a:srgbClr val="DCFCE7"/>
          </a:solidFill>
          <a:ln>
            <a:solidFill>
              <a:srgbClr val="BBF7D0"/>
            </a:solidFill>
          </a:ln>
        </p:spPr>
        <p:txBody>
          <a:bodyPr wrap="square" lIns="1905" tIns="1905" rIns="1905" bIns="1905" rtlCol="0" anchor="ctr">
            <a:normAutofit/>
          </a:bodyPr>
          <a:lstStyle/>
          <a:p>
            <a:pPr marL="0" indent="0">
              <a:buNone/>
            </a:pPr>
            <a:r>
              <a:rPr lang="en-US" sz="1700" dirty="0">
                <a:solidFill>
                  <a:srgbClr val="0F172A"/>
                </a:solidFill>
                <a:latin typeface="Noto Sans CJK JP" pitchFamily="34" charset="0"/>
                <a:ea typeface="Noto Sans CJK JP" pitchFamily="34" charset="-122"/>
                <a:cs typeface="Noto Sans CJK JP" pitchFamily="34" charset="-120"/>
              </a:rPr>
              <a:t>・何が起きたのかを事実で確認する</a:t>
            </a:r>
            <a:endParaRPr lang="en-US" sz="1700" dirty="0"/>
          </a:p>
          <a:p>
            <a:pPr marL="0" indent="0">
              <a:buNone/>
            </a:pPr>
            <a:r>
              <a:rPr lang="en-US" sz="1700" dirty="0">
                <a:solidFill>
                  <a:srgbClr val="0F172A"/>
                </a:solidFill>
                <a:latin typeface="Noto Sans CJK JP" pitchFamily="34" charset="0"/>
                <a:ea typeface="Noto Sans CJK JP" pitchFamily="34" charset="-122"/>
                <a:cs typeface="Noto Sans CJK JP" pitchFamily="34" charset="-120"/>
              </a:rPr>
              <a:t>・経験者の声から教訓を考える</a:t>
            </a:r>
            <a:endParaRPr lang="en-US" sz="1700" dirty="0"/>
          </a:p>
          <a:p>
            <a:pPr marL="0" indent="0">
              <a:buNone/>
            </a:pPr>
            <a:r>
              <a:rPr lang="en-US" sz="1700" dirty="0">
                <a:solidFill>
                  <a:srgbClr val="0F172A"/>
                </a:solidFill>
                <a:latin typeface="Noto Sans CJK JP" pitchFamily="34" charset="0"/>
                <a:ea typeface="Noto Sans CJK JP" pitchFamily="34" charset="-122"/>
                <a:cs typeface="Noto Sans CJK JP" pitchFamily="34" charset="-120"/>
              </a:rPr>
              <a:t>・自分の地域と行動へつなげる</a:t>
            </a:r>
            <a:endParaRPr lang="en-US" sz="1700" dirty="0"/>
          </a:p>
        </p:txBody>
      </p:sp>
      <p:sp>
        <p:nvSpPr>
          <p:cNvPr id="8" name="Text 6"/>
          <p:cNvSpPr/>
          <p:nvPr/>
        </p:nvSpPr>
        <p:spPr>
          <a:xfrm>
            <a:off x="1600200" y="3886200"/>
            <a:ext cx="1828800" cy="320040"/>
          </a:xfrm>
          <a:prstGeom prst="rect">
            <a:avLst/>
          </a:prstGeom>
          <a:noFill/>
          <a:ln/>
        </p:spPr>
        <p:txBody>
          <a:bodyPr wrap="square" lIns="0" tIns="0" rIns="0" bIns="0" rtlCol="0" anchor="ctr"/>
          <a:lstStyle/>
          <a:p>
            <a:pPr marL="0" indent="0" algn="ctr">
              <a:buNone/>
            </a:pPr>
            <a:r>
              <a:rPr lang="en-US" sz="1500" b="1" dirty="0">
                <a:solidFill>
                  <a:srgbClr val="64748B"/>
                </a:solidFill>
                <a:latin typeface="Noto Sans CJK JP" pitchFamily="34" charset="0"/>
                <a:ea typeface="Noto Sans CJK JP" pitchFamily="34" charset="-122"/>
                <a:cs typeface="Noto Sans CJK JP" pitchFamily="34" charset="-120"/>
              </a:rPr>
              <a:t>授業の軸</a:t>
            </a:r>
            <a:endParaRPr lang="en-US" sz="1500" dirty="0"/>
          </a:p>
        </p:txBody>
      </p:sp>
      <p:sp>
        <p:nvSpPr>
          <p:cNvPr id="9" name="Text 7"/>
          <p:cNvSpPr/>
          <p:nvPr/>
        </p:nvSpPr>
        <p:spPr>
          <a:xfrm>
            <a:off x="2057400" y="4407408"/>
            <a:ext cx="8138160" cy="59436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過去の災害を知る → 自分が行動できる備えに変える</a:t>
            </a:r>
            <a:endParaRPr lang="en-US" sz="2300" dirty="0"/>
          </a:p>
        </p:txBody>
      </p:sp>
      <p:sp>
        <p:nvSpPr>
          <p:cNvPr id="10" name="Text 8"/>
          <p:cNvSpPr/>
          <p:nvPr/>
        </p:nvSpPr>
        <p:spPr>
          <a:xfrm>
            <a:off x="960120" y="5440680"/>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問い：この授業の後、自分に何ができるようになるか。</a:t>
            </a:r>
            <a:endParaRPr lang="en-US" sz="1800" dirty="0"/>
          </a:p>
        </p:txBody>
      </p:sp>
      <p:sp>
        <p:nvSpPr>
          <p:cNvPr id="11" name="Text 9"/>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出典：文部科学省「東日本大震災の教訓を語り継ぐ動画教材」</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TSUNAMI</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津波から命を守る行動</a:t>
            </a:r>
            <a:endParaRPr lang="en-US" sz="2300" dirty="0"/>
          </a:p>
        </p:txBody>
      </p:sp>
      <p:sp>
        <p:nvSpPr>
          <p:cNvPr id="4" name="Text 2"/>
          <p:cNvSpPr/>
          <p:nvPr/>
        </p:nvSpPr>
        <p:spPr>
          <a:xfrm>
            <a:off x="822960" y="1234440"/>
            <a:ext cx="2011680" cy="320040"/>
          </a:xfrm>
          <a:prstGeom prst="rect">
            <a:avLst/>
          </a:prstGeom>
          <a:noFill/>
          <a:ln/>
        </p:spPr>
        <p:txBody>
          <a:bodyPr wrap="square" lIns="0" tIns="0" rIns="0" bIns="0" rtlCol="0" anchor="ctr"/>
          <a:lstStyle/>
          <a:p>
            <a:pPr marL="0" indent="0">
              <a:buNone/>
            </a:pPr>
            <a:r>
              <a:rPr lang="en-US" sz="1800" b="1" dirty="0">
                <a:solidFill>
                  <a:srgbClr val="64748B"/>
                </a:solidFill>
                <a:latin typeface="Noto Sans CJK JP" pitchFamily="34" charset="0"/>
                <a:ea typeface="Noto Sans CJK JP" pitchFamily="34" charset="-122"/>
                <a:cs typeface="Noto Sans CJK JP" pitchFamily="34" charset="-120"/>
              </a:rPr>
              <a:t>海辺で</a:t>
            </a:r>
            <a:endParaRPr lang="en-US" sz="1800" dirty="0"/>
          </a:p>
        </p:txBody>
      </p:sp>
      <p:sp>
        <p:nvSpPr>
          <p:cNvPr id="5" name="Text 3"/>
          <p:cNvSpPr/>
          <p:nvPr/>
        </p:nvSpPr>
        <p:spPr>
          <a:xfrm>
            <a:off x="822960" y="1691640"/>
            <a:ext cx="2926080" cy="114300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強い揺れ</a:t>
            </a:r>
            <a:endParaRPr lang="en-US" sz="2200" dirty="0"/>
          </a:p>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または</a:t>
            </a:r>
            <a:endParaRPr lang="en-US" sz="2200" dirty="0"/>
          </a:p>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長くゆっくりした揺れ</a:t>
            </a:r>
            <a:endParaRPr lang="en-US" sz="2200" dirty="0"/>
          </a:p>
        </p:txBody>
      </p:sp>
      <p:sp>
        <p:nvSpPr>
          <p:cNvPr id="6" name="Text 4"/>
          <p:cNvSpPr/>
          <p:nvPr/>
        </p:nvSpPr>
        <p:spPr>
          <a:xfrm>
            <a:off x="3977640" y="1947672"/>
            <a:ext cx="731520" cy="502920"/>
          </a:xfrm>
          <a:prstGeom prst="rect">
            <a:avLst/>
          </a:prstGeom>
          <a:noFill/>
          <a:ln/>
        </p:spPr>
        <p:txBody>
          <a:bodyPr wrap="square" lIns="0" tIns="0" rIns="0" bIns="0" rtlCol="0" anchor="ctr"/>
          <a:lstStyle/>
          <a:p>
            <a:pPr marL="0" indent="0" algn="ctr">
              <a:buNone/>
            </a:pPr>
            <a:r>
              <a:rPr lang="en-US" sz="3000" b="1" dirty="0">
                <a:solidFill>
                  <a:srgbClr val="2563EB"/>
                </a:solidFill>
                <a:latin typeface="Noto Sans CJK JP" pitchFamily="34" charset="0"/>
                <a:ea typeface="Noto Sans CJK JP" pitchFamily="34" charset="-122"/>
                <a:cs typeface="Noto Sans CJK JP" pitchFamily="34" charset="-120"/>
              </a:rPr>
              <a:t>→</a:t>
            </a:r>
            <a:endParaRPr lang="en-US" sz="3000" dirty="0"/>
          </a:p>
        </p:txBody>
      </p:sp>
      <p:sp>
        <p:nvSpPr>
          <p:cNvPr id="7" name="Text 5"/>
          <p:cNvSpPr/>
          <p:nvPr/>
        </p:nvSpPr>
        <p:spPr>
          <a:xfrm>
            <a:off x="4983480" y="1691640"/>
            <a:ext cx="2971800" cy="1143000"/>
          </a:xfrm>
          <a:prstGeom prst="rect">
            <a:avLst/>
          </a:prstGeom>
          <a:solidFill>
            <a:srgbClr val="DBEAFE"/>
          </a:solidFill>
          <a:ln>
            <a:solidFill>
              <a:srgbClr val="BFDBFE"/>
            </a:solidFill>
          </a:ln>
        </p:spPr>
        <p:txBody>
          <a:bodyPr wrap="square" lIns="1016" tIns="1016" rIns="1016" bIns="1016" rtlCol="0" anchor="ctr"/>
          <a:lstStyle/>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警報を待たず</a:t>
            </a:r>
            <a:endParaRPr lang="en-US" sz="2200" dirty="0"/>
          </a:p>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より高い安全な場所へ</a:t>
            </a:r>
            <a:endParaRPr lang="en-US" sz="2200" dirty="0"/>
          </a:p>
        </p:txBody>
      </p:sp>
      <p:sp>
        <p:nvSpPr>
          <p:cNvPr id="8" name="Text 6"/>
          <p:cNvSpPr/>
          <p:nvPr/>
        </p:nvSpPr>
        <p:spPr>
          <a:xfrm>
            <a:off x="8183880" y="1947672"/>
            <a:ext cx="731520" cy="502920"/>
          </a:xfrm>
          <a:prstGeom prst="rect">
            <a:avLst/>
          </a:prstGeom>
          <a:noFill/>
          <a:ln/>
        </p:spPr>
        <p:txBody>
          <a:bodyPr wrap="square" lIns="0" tIns="0" rIns="0" bIns="0" rtlCol="0" anchor="ctr"/>
          <a:lstStyle/>
          <a:p>
            <a:pPr marL="0" indent="0" algn="ctr">
              <a:buNone/>
            </a:pPr>
            <a:r>
              <a:rPr lang="en-US" sz="3000" b="1" dirty="0">
                <a:solidFill>
                  <a:srgbClr val="2563EB"/>
                </a:solidFill>
                <a:latin typeface="Noto Sans CJK JP" pitchFamily="34" charset="0"/>
                <a:ea typeface="Noto Sans CJK JP" pitchFamily="34" charset="-122"/>
                <a:cs typeface="Noto Sans CJK JP" pitchFamily="34" charset="-120"/>
              </a:rPr>
              <a:t>→</a:t>
            </a:r>
            <a:endParaRPr lang="en-US" sz="3000" dirty="0"/>
          </a:p>
        </p:txBody>
      </p:sp>
      <p:sp>
        <p:nvSpPr>
          <p:cNvPr id="9" name="Text 7"/>
          <p:cNvSpPr/>
          <p:nvPr/>
        </p:nvSpPr>
        <p:spPr>
          <a:xfrm>
            <a:off x="9189720" y="1691640"/>
            <a:ext cx="2240280" cy="1143000"/>
          </a:xfrm>
          <a:prstGeom prst="rect">
            <a:avLst/>
          </a:prstGeom>
          <a:solidFill>
            <a:srgbClr val="DC2626"/>
          </a:solidFill>
          <a:ln>
            <a:solidFill>
              <a:srgbClr val="DC2626"/>
            </a:solidFill>
          </a:ln>
        </p:spPr>
        <p:txBody>
          <a:bodyPr wrap="square" lIns="1016" tIns="1016" rIns="1016" bIns="1016" rtlCol="0" anchor="ctr"/>
          <a:lstStyle/>
          <a:p>
            <a:pPr marL="0" indent="0" algn="ctr">
              <a:buNone/>
            </a:pPr>
            <a:r>
              <a:rPr lang="en-US" sz="2400" b="1" dirty="0">
                <a:solidFill>
                  <a:srgbClr val="FFFFFF"/>
                </a:solidFill>
                <a:latin typeface="Noto Sans CJK JP" pitchFamily="34" charset="0"/>
                <a:ea typeface="Noto Sans CJK JP" pitchFamily="34" charset="-122"/>
                <a:cs typeface="Noto Sans CJK JP" pitchFamily="34" charset="-120"/>
              </a:rPr>
              <a:t>解除まで</a:t>
            </a:r>
            <a:endParaRPr lang="en-US" sz="2400" dirty="0"/>
          </a:p>
          <a:p>
            <a:pPr marL="0" indent="0" algn="ctr">
              <a:buNone/>
            </a:pPr>
            <a:r>
              <a:rPr lang="en-US" sz="2400" b="1" dirty="0">
                <a:solidFill>
                  <a:srgbClr val="FFFFFF"/>
                </a:solidFill>
                <a:latin typeface="Noto Sans CJK JP" pitchFamily="34" charset="0"/>
                <a:ea typeface="Noto Sans CJK JP" pitchFamily="34" charset="-122"/>
                <a:cs typeface="Noto Sans CJK JP" pitchFamily="34" charset="-120"/>
              </a:rPr>
              <a:t>戻らない</a:t>
            </a:r>
            <a:endParaRPr lang="en-US" sz="2400" dirty="0"/>
          </a:p>
        </p:txBody>
      </p:sp>
      <p:sp>
        <p:nvSpPr>
          <p:cNvPr id="10" name="Text 8"/>
          <p:cNvSpPr/>
          <p:nvPr/>
        </p:nvSpPr>
        <p:spPr>
          <a:xfrm>
            <a:off x="1051560" y="3840480"/>
            <a:ext cx="10058400" cy="731520"/>
          </a:xfrm>
          <a:prstGeom prst="rect">
            <a:avLst/>
          </a:prstGeom>
          <a:solidFill>
            <a:srgbClr val="FEF3C7"/>
          </a:solidFill>
          <a:ln>
            <a:solidFill>
              <a:srgbClr val="FDE68A"/>
            </a:solidFill>
          </a:ln>
        </p:spPr>
        <p:txBody>
          <a:bodyPr wrap="square" lIns="1016" tIns="1016" rIns="1016" bIns="1016" rtlCol="0" anchor="ctr"/>
          <a:lstStyle/>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津波は繰り返し襲う。</a:t>
            </a:r>
            <a:endParaRPr lang="en-US" sz="2200" dirty="0"/>
          </a:p>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「情報を待つ」より先に、状況に応じて避難を始める。</a:t>
            </a:r>
            <a:endParaRPr lang="en-US" sz="2200" dirty="0"/>
          </a:p>
        </p:txBody>
      </p:sp>
      <p:sp>
        <p:nvSpPr>
          <p:cNvPr id="11" name="Text 9"/>
          <p:cNvSpPr/>
          <p:nvPr/>
        </p:nvSpPr>
        <p:spPr>
          <a:xfrm>
            <a:off x="960120" y="5138928"/>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問い：海の近くで強い揺れ。スマホにはまだ何も出ていない。どうする？</a:t>
            </a:r>
            <a:endParaRPr lang="en-US" sz="1800" dirty="0"/>
          </a:p>
        </p:txBody>
      </p:sp>
      <p:sp>
        <p:nvSpPr>
          <p:cNvPr id="12" name="Text 10"/>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出典：気象庁「津波から身を守るために」</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LOCAL</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自分の地域で何が起きるか</a:t>
            </a:r>
            <a:endParaRPr lang="en-US" sz="2300" dirty="0"/>
          </a:p>
        </p:txBody>
      </p:sp>
      <p:sp>
        <p:nvSpPr>
          <p:cNvPr id="4" name="Text 2"/>
          <p:cNvSpPr/>
          <p:nvPr/>
        </p:nvSpPr>
        <p:spPr>
          <a:xfrm>
            <a:off x="1005840" y="1280160"/>
            <a:ext cx="3840480" cy="548640"/>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東北の出来事を学ぶ</a:t>
            </a:r>
            <a:endParaRPr lang="en-US" sz="2200" dirty="0"/>
          </a:p>
        </p:txBody>
      </p:sp>
      <p:sp>
        <p:nvSpPr>
          <p:cNvPr id="5" name="Text 3"/>
          <p:cNvSpPr/>
          <p:nvPr/>
        </p:nvSpPr>
        <p:spPr>
          <a:xfrm>
            <a:off x="5074920" y="1353312"/>
            <a:ext cx="731520" cy="411480"/>
          </a:xfrm>
          <a:prstGeom prst="rect">
            <a:avLst/>
          </a:prstGeom>
          <a:noFill/>
          <a:ln/>
        </p:spPr>
        <p:txBody>
          <a:bodyPr wrap="square" lIns="0" tIns="0" rIns="0" bIns="0" rtlCol="0" anchor="ctr"/>
          <a:lstStyle/>
          <a:p>
            <a:pPr marL="0" indent="0" algn="ctr">
              <a:buNone/>
            </a:pPr>
            <a:r>
              <a:rPr lang="en-US" sz="2600" b="1" dirty="0">
                <a:solidFill>
                  <a:srgbClr val="2563EB"/>
                </a:solidFill>
                <a:latin typeface="Noto Sans CJK JP" pitchFamily="34" charset="0"/>
                <a:ea typeface="Noto Sans CJK JP" pitchFamily="34" charset="-122"/>
                <a:cs typeface="Noto Sans CJK JP" pitchFamily="34" charset="-120"/>
              </a:rPr>
              <a:t>→</a:t>
            </a:r>
            <a:endParaRPr lang="en-US" sz="2600" dirty="0"/>
          </a:p>
        </p:txBody>
      </p:sp>
      <p:sp>
        <p:nvSpPr>
          <p:cNvPr id="6" name="Text 4"/>
          <p:cNvSpPr/>
          <p:nvPr/>
        </p:nvSpPr>
        <p:spPr>
          <a:xfrm>
            <a:off x="6035040" y="1280160"/>
            <a:ext cx="5166360" cy="548640"/>
          </a:xfrm>
          <a:prstGeom prst="rect">
            <a:avLst/>
          </a:prstGeom>
          <a:solidFill>
            <a:srgbClr val="DBEAFE"/>
          </a:solidFill>
          <a:ln>
            <a:solidFill>
              <a:srgbClr val="BFDBFE"/>
            </a:solidFill>
          </a:ln>
        </p:spPr>
        <p:txBody>
          <a:bodyPr wrap="square" lIns="1016" tIns="1016" rIns="1016" bIns="1016" rtlCol="0" anchor="ctr"/>
          <a:lstStyle/>
          <a:p>
            <a:pPr marL="0" indent="0" algn="ctr">
              <a:buNone/>
            </a:pPr>
            <a:r>
              <a:rPr lang="en-US" sz="2200" b="1" dirty="0">
                <a:solidFill>
                  <a:srgbClr val="0F172A"/>
                </a:solidFill>
                <a:latin typeface="Noto Sans CJK JP" pitchFamily="34" charset="0"/>
                <a:ea typeface="Noto Sans CJK JP" pitchFamily="34" charset="-122"/>
                <a:cs typeface="Noto Sans CJK JP" pitchFamily="34" charset="-120"/>
              </a:rPr>
              <a:t>自分の地域に置き換える</a:t>
            </a:r>
            <a:endParaRPr lang="en-US" sz="2200" dirty="0"/>
          </a:p>
        </p:txBody>
      </p:sp>
      <p:sp>
        <p:nvSpPr>
          <p:cNvPr id="7" name="Text 5"/>
          <p:cNvSpPr/>
          <p:nvPr/>
        </p:nvSpPr>
        <p:spPr>
          <a:xfrm>
            <a:off x="868680" y="2423160"/>
            <a:ext cx="2377440" cy="320040"/>
          </a:xfrm>
          <a:prstGeom prst="rect">
            <a:avLst/>
          </a:prstGeom>
          <a:noFill/>
          <a:ln/>
        </p:spPr>
        <p:txBody>
          <a:bodyPr wrap="square" lIns="0" tIns="0" rIns="0" bIns="0" rtlCol="0" anchor="ctr"/>
          <a:lstStyle/>
          <a:p>
            <a:pPr marL="0" indent="0">
              <a:buNone/>
            </a:pPr>
            <a:r>
              <a:rPr lang="en-US" sz="1600" b="1" dirty="0">
                <a:solidFill>
                  <a:srgbClr val="475569"/>
                </a:solidFill>
                <a:latin typeface="Noto Sans CJK JP" pitchFamily="34" charset="0"/>
                <a:ea typeface="Noto Sans CJK JP" pitchFamily="34" charset="-122"/>
                <a:cs typeface="Noto Sans CJK JP" pitchFamily="34" charset="-120"/>
              </a:rPr>
              <a:t>確認するリスク</a:t>
            </a:r>
            <a:endParaRPr lang="en-US" sz="1600" dirty="0"/>
          </a:p>
        </p:txBody>
      </p:sp>
      <p:sp>
        <p:nvSpPr>
          <p:cNvPr id="8" name="Text 6"/>
          <p:cNvSpPr/>
          <p:nvPr/>
        </p:nvSpPr>
        <p:spPr>
          <a:xfrm>
            <a:off x="868680" y="2816352"/>
            <a:ext cx="10424160" cy="594360"/>
          </a:xfrm>
          <a:prstGeom prst="rect">
            <a:avLst/>
          </a:prstGeom>
          <a:solidFill>
            <a:srgbClr val="FFFFFF"/>
          </a:solidFill>
          <a:ln>
            <a:solidFill>
              <a:srgbClr val="CBD5E1"/>
            </a:solidFill>
          </a:ln>
        </p:spPr>
        <p:txBody>
          <a:bodyPr wrap="square" lIns="1016" tIns="1016" rIns="1016" bIns="1016" rtlCol="0" anchor="ctr">
            <a:normAutofit/>
          </a:bodyPr>
          <a:lstStyle/>
          <a:p>
            <a:pPr marL="0" indent="0" algn="ctr">
              <a:buNone/>
            </a:pPr>
            <a:r>
              <a:rPr lang="en-US" sz="2000" b="1" dirty="0">
                <a:solidFill>
                  <a:srgbClr val="0F172A"/>
                </a:solidFill>
                <a:latin typeface="Noto Sans CJK JP" pitchFamily="34" charset="0"/>
                <a:ea typeface="Noto Sans CJK JP" pitchFamily="34" charset="-122"/>
                <a:cs typeface="Noto Sans CJK JP" pitchFamily="34" charset="-120"/>
              </a:rPr>
              <a:t>津波 / 洪水 / 土砂災害 / 高潮 / 火災 / 建物倒壊 / 通学路の危険</a:t>
            </a:r>
            <a:endParaRPr lang="en-US" sz="2000" dirty="0"/>
          </a:p>
        </p:txBody>
      </p:sp>
      <p:sp>
        <p:nvSpPr>
          <p:cNvPr id="9" name="Text 7"/>
          <p:cNvSpPr/>
          <p:nvPr/>
        </p:nvSpPr>
        <p:spPr>
          <a:xfrm>
            <a:off x="868680" y="3986784"/>
            <a:ext cx="2377440" cy="320040"/>
          </a:xfrm>
          <a:prstGeom prst="rect">
            <a:avLst/>
          </a:prstGeom>
          <a:noFill/>
          <a:ln/>
        </p:spPr>
        <p:txBody>
          <a:bodyPr wrap="square" lIns="0" tIns="0" rIns="0" bIns="0" rtlCol="0" anchor="ctr"/>
          <a:lstStyle/>
          <a:p>
            <a:pPr marL="0" indent="0">
              <a:buNone/>
            </a:pPr>
            <a:r>
              <a:rPr lang="en-US" sz="1600" b="1" dirty="0">
                <a:solidFill>
                  <a:srgbClr val="475569"/>
                </a:solidFill>
                <a:latin typeface="Noto Sans CJK JP" pitchFamily="34" charset="0"/>
                <a:ea typeface="Noto Sans CJK JP" pitchFamily="34" charset="-122"/>
                <a:cs typeface="Noto Sans CJK JP" pitchFamily="34" charset="-120"/>
              </a:rPr>
              <a:t>授業で使える問い</a:t>
            </a:r>
            <a:endParaRPr lang="en-US" sz="1600" dirty="0"/>
          </a:p>
        </p:txBody>
      </p:sp>
      <p:sp>
        <p:nvSpPr>
          <p:cNvPr id="10" name="Text 8"/>
          <p:cNvSpPr/>
          <p:nvPr/>
        </p:nvSpPr>
        <p:spPr>
          <a:xfrm>
            <a:off x="868680" y="4370832"/>
            <a:ext cx="10424160" cy="594360"/>
          </a:xfrm>
          <a:prstGeom prst="rect">
            <a:avLst/>
          </a:prstGeom>
          <a:solidFill>
            <a:srgbClr val="DCFCE7"/>
          </a:solidFill>
          <a:ln>
            <a:solidFill>
              <a:srgbClr val="BBF7D0"/>
            </a:solidFill>
          </a:ln>
        </p:spPr>
        <p:txBody>
          <a:bodyPr wrap="square" lIns="1016" tIns="1016" rIns="1016" bIns="1016" rtlCol="0" anchor="ctr">
            <a:normAutofit/>
          </a:bodyPr>
          <a:lstStyle/>
          <a:p>
            <a:pPr marL="0" indent="0" algn="ctr">
              <a:buNone/>
            </a:pPr>
            <a:r>
              <a:rPr lang="en-US" sz="2000" b="1" dirty="0">
                <a:solidFill>
                  <a:srgbClr val="0F172A"/>
                </a:solidFill>
                <a:latin typeface="Noto Sans CJK JP" pitchFamily="34" charset="0"/>
                <a:ea typeface="Noto Sans CJK JP" pitchFamily="34" charset="-122"/>
                <a:cs typeface="Noto Sans CJK JP" pitchFamily="34" charset="-120"/>
              </a:rPr>
              <a:t>学校にいる時 / 登下校中 / 家で一人の時 / 家族と別行動の時</a:t>
            </a:r>
            <a:endParaRPr lang="en-US" sz="2000" dirty="0"/>
          </a:p>
        </p:txBody>
      </p:sp>
      <p:sp>
        <p:nvSpPr>
          <p:cNvPr id="11" name="Text 9"/>
          <p:cNvSpPr/>
          <p:nvPr/>
        </p:nvSpPr>
        <p:spPr>
          <a:xfrm>
            <a:off x="960120" y="5413248"/>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問い：この学校の周辺では、どの災害リスクが高いか。</a:t>
            </a:r>
            <a:endParaRPr lang="en-US" sz="1800" dirty="0"/>
          </a:p>
        </p:txBody>
      </p:sp>
      <p:sp>
        <p:nvSpPr>
          <p:cNvPr id="12" name="Text 10"/>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出典：国土交通省・国土地理院「ハザードマップポータルサイト」</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NANKAI</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南海トラフ巨大地震をどう扱うか</a:t>
            </a:r>
            <a:endParaRPr lang="en-US" sz="2300" dirty="0"/>
          </a:p>
        </p:txBody>
      </p:sp>
      <p:sp>
        <p:nvSpPr>
          <p:cNvPr id="4" name="Text 2"/>
          <p:cNvSpPr/>
          <p:nvPr/>
        </p:nvSpPr>
        <p:spPr>
          <a:xfrm>
            <a:off x="777240" y="1234440"/>
            <a:ext cx="3291840" cy="411480"/>
          </a:xfrm>
          <a:prstGeom prst="rect">
            <a:avLst/>
          </a:prstGeom>
          <a:solidFill>
            <a:srgbClr val="0F172A"/>
          </a:solidFill>
          <a:ln>
            <a:solidFill>
              <a:srgbClr val="0F172A"/>
            </a:solidFill>
          </a:ln>
        </p:spPr>
        <p:txBody>
          <a:bodyPr wrap="square" lIns="254" tIns="254" rIns="254" bIns="254" rtlCol="0" anchor="ctr"/>
          <a:lstStyle/>
          <a:p>
            <a:pPr marL="0" indent="0" algn="ctr">
              <a:buNone/>
            </a:pPr>
            <a:r>
              <a:rPr lang="en-US" sz="1900" b="1" dirty="0">
                <a:solidFill>
                  <a:srgbClr val="FFFFFF"/>
                </a:solidFill>
                <a:latin typeface="Noto Sans CJK JP" pitchFamily="34" charset="0"/>
                <a:ea typeface="Noto Sans CJK JP" pitchFamily="34" charset="-122"/>
                <a:cs typeface="Noto Sans CJK JP" pitchFamily="34" charset="-120"/>
              </a:rPr>
              <a:t>被害想定</a:t>
            </a:r>
            <a:endParaRPr lang="en-US" sz="1900" dirty="0"/>
          </a:p>
        </p:txBody>
      </p:sp>
      <p:sp>
        <p:nvSpPr>
          <p:cNvPr id="5" name="Text 3"/>
          <p:cNvSpPr/>
          <p:nvPr/>
        </p:nvSpPr>
        <p:spPr>
          <a:xfrm>
            <a:off x="777240" y="1773936"/>
            <a:ext cx="3291840" cy="1508760"/>
          </a:xfrm>
          <a:prstGeom prst="rect">
            <a:avLst/>
          </a:prstGeom>
          <a:solidFill>
            <a:srgbClr val="FFFFFF"/>
          </a:solidFill>
          <a:ln>
            <a:solidFill>
              <a:srgbClr val="CBD5E1"/>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厳しい条件の一例</a:t>
            </a:r>
            <a:endParaRPr lang="en-US" sz="1800" dirty="0"/>
          </a:p>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死者 最大約29.8万人</a:t>
            </a:r>
            <a:endParaRPr lang="en-US" sz="1800" dirty="0"/>
          </a:p>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全壊・焼失 最大約235万棟</a:t>
            </a:r>
            <a:endParaRPr lang="en-US" sz="1800" dirty="0"/>
          </a:p>
        </p:txBody>
      </p:sp>
      <p:sp>
        <p:nvSpPr>
          <p:cNvPr id="6" name="Text 4"/>
          <p:cNvSpPr/>
          <p:nvPr/>
        </p:nvSpPr>
        <p:spPr>
          <a:xfrm>
            <a:off x="4498848" y="1234440"/>
            <a:ext cx="3291840" cy="411480"/>
          </a:xfrm>
          <a:prstGeom prst="rect">
            <a:avLst/>
          </a:prstGeom>
          <a:solidFill>
            <a:srgbClr val="DC2626"/>
          </a:solidFill>
          <a:ln>
            <a:solidFill>
              <a:srgbClr val="DC2626"/>
            </a:solidFill>
          </a:ln>
        </p:spPr>
        <p:txBody>
          <a:bodyPr wrap="square" lIns="254" tIns="254" rIns="254" bIns="254" rtlCol="0" anchor="ctr"/>
          <a:lstStyle/>
          <a:p>
            <a:pPr marL="0" indent="0" algn="ctr">
              <a:buNone/>
            </a:pPr>
            <a:r>
              <a:rPr lang="en-US" sz="1900" b="1" dirty="0">
                <a:solidFill>
                  <a:srgbClr val="FFFFFF"/>
                </a:solidFill>
                <a:latin typeface="Noto Sans CJK JP" pitchFamily="34" charset="0"/>
                <a:ea typeface="Noto Sans CJK JP" pitchFamily="34" charset="-122"/>
                <a:cs typeface="Noto Sans CJK JP" pitchFamily="34" charset="-120"/>
              </a:rPr>
              <a:t>注意点</a:t>
            </a:r>
            <a:endParaRPr lang="en-US" sz="1900" dirty="0"/>
          </a:p>
        </p:txBody>
      </p:sp>
      <p:sp>
        <p:nvSpPr>
          <p:cNvPr id="7" name="Text 5"/>
          <p:cNvSpPr/>
          <p:nvPr/>
        </p:nvSpPr>
        <p:spPr>
          <a:xfrm>
            <a:off x="4498848" y="1773936"/>
            <a:ext cx="3291840" cy="1508760"/>
          </a:xfrm>
          <a:prstGeom prst="rect">
            <a:avLst/>
          </a:prstGeom>
          <a:solidFill>
            <a:srgbClr val="FEE2E2"/>
          </a:solidFill>
          <a:ln>
            <a:solidFill>
              <a:srgbClr val="FECAC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「必ずこうなる」</a:t>
            </a:r>
            <a:endParaRPr lang="en-US" sz="1800" dirty="0"/>
          </a:p>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という予言ではない</a:t>
            </a:r>
            <a:endParaRPr lang="en-US" sz="1800" dirty="0"/>
          </a:p>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対策検討のための想定</a:t>
            </a:r>
            <a:endParaRPr lang="en-US" sz="1800" dirty="0"/>
          </a:p>
        </p:txBody>
      </p:sp>
      <p:sp>
        <p:nvSpPr>
          <p:cNvPr id="8" name="Text 6"/>
          <p:cNvSpPr/>
          <p:nvPr/>
        </p:nvSpPr>
        <p:spPr>
          <a:xfrm>
            <a:off x="8229600" y="1234440"/>
            <a:ext cx="3291840" cy="411480"/>
          </a:xfrm>
          <a:prstGeom prst="rect">
            <a:avLst/>
          </a:prstGeom>
          <a:solidFill>
            <a:srgbClr val="7C3AED"/>
          </a:solidFill>
          <a:ln>
            <a:solidFill>
              <a:srgbClr val="7C3AED"/>
            </a:solidFill>
          </a:ln>
        </p:spPr>
        <p:txBody>
          <a:bodyPr wrap="square" lIns="254" tIns="254" rIns="254" bIns="254" rtlCol="0" anchor="ctr"/>
          <a:lstStyle/>
          <a:p>
            <a:pPr marL="0" indent="0" algn="ctr">
              <a:buNone/>
            </a:pPr>
            <a:r>
              <a:rPr lang="en-US" sz="1900" b="1" dirty="0">
                <a:solidFill>
                  <a:srgbClr val="FFFFFF"/>
                </a:solidFill>
                <a:latin typeface="Noto Sans CJK JP" pitchFamily="34" charset="0"/>
                <a:ea typeface="Noto Sans CJK JP" pitchFamily="34" charset="-122"/>
                <a:cs typeface="Noto Sans CJK JP" pitchFamily="34" charset="-120"/>
              </a:rPr>
              <a:t>臨時情報</a:t>
            </a:r>
            <a:endParaRPr lang="en-US" sz="1900" dirty="0"/>
          </a:p>
        </p:txBody>
      </p:sp>
      <p:sp>
        <p:nvSpPr>
          <p:cNvPr id="9" name="Text 7"/>
          <p:cNvSpPr/>
          <p:nvPr/>
        </p:nvSpPr>
        <p:spPr>
          <a:xfrm>
            <a:off x="8229600" y="1773936"/>
            <a:ext cx="3291840" cy="1508760"/>
          </a:xfrm>
          <a:prstGeom prst="rect">
            <a:avLst/>
          </a:prstGeom>
          <a:solidFill>
            <a:srgbClr val="EDE9FE"/>
          </a:solidFill>
          <a:ln>
            <a:solidFill>
              <a:srgbClr val="DDD6FE"/>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発生場所や時刻を</a:t>
            </a:r>
            <a:endParaRPr lang="en-US" sz="1800" dirty="0"/>
          </a:p>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高精度で予測する</a:t>
            </a:r>
            <a:endParaRPr lang="en-US" sz="1800" dirty="0"/>
          </a:p>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情報ではない</a:t>
            </a:r>
            <a:endParaRPr lang="en-US" sz="1800" dirty="0"/>
          </a:p>
        </p:txBody>
      </p:sp>
      <p:sp>
        <p:nvSpPr>
          <p:cNvPr id="10" name="Text 8"/>
          <p:cNvSpPr/>
          <p:nvPr/>
        </p:nvSpPr>
        <p:spPr>
          <a:xfrm>
            <a:off x="1143000" y="4279392"/>
            <a:ext cx="9875520" cy="685800"/>
          </a:xfrm>
          <a:prstGeom prst="rect">
            <a:avLst/>
          </a:prstGeom>
          <a:solidFill>
            <a:srgbClr val="DBEAFE"/>
          </a:solidFill>
          <a:ln>
            <a:solidFill>
              <a:srgbClr val="BFDBFE"/>
            </a:solidFill>
          </a:ln>
        </p:spPr>
        <p:txBody>
          <a:bodyPr wrap="square" lIns="1016" tIns="1016" rIns="1016" bIns="1016" rtlCol="0" anchor="ctr">
            <a:normAutofit/>
          </a:bodyPr>
          <a:lstStyle/>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日時を当てる授業ではなく、</a:t>
            </a:r>
            <a:endParaRPr lang="en-US" sz="2300" dirty="0"/>
          </a:p>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いつ起きても行動できる備えへつなげる。</a:t>
            </a:r>
            <a:endParaRPr lang="en-US" sz="2300" dirty="0"/>
          </a:p>
        </p:txBody>
      </p:sp>
      <p:sp>
        <p:nvSpPr>
          <p:cNvPr id="11" name="Text 9"/>
          <p:cNvSpPr/>
          <p:nvPr/>
        </p:nvSpPr>
        <p:spPr>
          <a:xfrm>
            <a:off x="960120" y="5440680"/>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問い：予測できないなら、今日から何を準備するか。</a:t>
            </a:r>
            <a:endParaRPr lang="en-US" sz="1800" dirty="0"/>
          </a:p>
        </p:txBody>
      </p:sp>
      <p:sp>
        <p:nvSpPr>
          <p:cNvPr id="12" name="Text 10"/>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出典：内閣府「南海トラフ巨大地震の被害想定」2025年、気象庁「南海トラフ地震臨時情報」</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CONTACT</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家族と連絡がつかない前提で考える</a:t>
            </a:r>
            <a:endParaRPr lang="en-US" sz="2300" dirty="0"/>
          </a:p>
        </p:txBody>
      </p:sp>
      <p:sp>
        <p:nvSpPr>
          <p:cNvPr id="4" name="Text 2"/>
          <p:cNvSpPr/>
          <p:nvPr/>
        </p:nvSpPr>
        <p:spPr>
          <a:xfrm>
            <a:off x="1005840" y="1115568"/>
            <a:ext cx="10058400" cy="457200"/>
          </a:xfrm>
          <a:prstGeom prst="rect">
            <a:avLst/>
          </a:prstGeom>
          <a:noFill/>
          <a:ln/>
        </p:spPr>
        <p:txBody>
          <a:bodyPr wrap="square" lIns="0" tIns="0" rIns="0" bIns="0" rtlCol="0" anchor="ctr"/>
          <a:lstStyle/>
          <a:p>
            <a:pPr marL="0" indent="0" algn="ctr">
              <a:buNone/>
            </a:pPr>
            <a:r>
              <a:rPr lang="en-US" sz="2400" b="1" dirty="0">
                <a:solidFill>
                  <a:srgbClr val="0F172A"/>
                </a:solidFill>
                <a:latin typeface="Noto Sans CJK JP" pitchFamily="34" charset="0"/>
                <a:ea typeface="Noto Sans CJK JP" pitchFamily="34" charset="-122"/>
                <a:cs typeface="Noto Sans CJK JP" pitchFamily="34" charset="-120"/>
              </a:rPr>
              <a:t>スマホがあるから大丈夫、とは限らない</a:t>
            </a:r>
            <a:endParaRPr lang="en-US" sz="2400" dirty="0"/>
          </a:p>
        </p:txBody>
      </p:sp>
      <p:sp>
        <p:nvSpPr>
          <p:cNvPr id="5" name="Text 3"/>
          <p:cNvSpPr/>
          <p:nvPr/>
        </p:nvSpPr>
        <p:spPr>
          <a:xfrm>
            <a:off x="868680" y="1965960"/>
            <a:ext cx="3246120" cy="1234440"/>
          </a:xfrm>
          <a:prstGeom prst="rect">
            <a:avLst/>
          </a:prstGeom>
          <a:solidFill>
            <a:srgbClr val="FEE2E2"/>
          </a:solidFill>
          <a:ln>
            <a:solidFill>
              <a:srgbClr val="FFFFFF">
                <a:alpha val="0"/>
              </a:srgbClr>
            </a:solidFill>
          </a:ln>
        </p:spPr>
        <p:txBody>
          <a:bodyPr wrap="square" lIns="1651" tIns="1651" rIns="1651" bIns="1651" rtlCol="0" anchor="ctr">
            <a:normAutofit/>
          </a:bodyPr>
          <a:lstStyle/>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通信障害・混雑</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電話やSNSが使えない</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可能性を想定</a:t>
            </a:r>
            <a:endParaRPr lang="en-US" sz="1500" dirty="0"/>
          </a:p>
        </p:txBody>
      </p:sp>
      <p:sp>
        <p:nvSpPr>
          <p:cNvPr id="6" name="Text 4"/>
          <p:cNvSpPr/>
          <p:nvPr/>
        </p:nvSpPr>
        <p:spPr>
          <a:xfrm>
            <a:off x="4498848" y="1965960"/>
            <a:ext cx="3246120" cy="1234440"/>
          </a:xfrm>
          <a:prstGeom prst="rect">
            <a:avLst/>
          </a:prstGeom>
          <a:solidFill>
            <a:srgbClr val="FFEDD5"/>
          </a:solidFill>
          <a:ln>
            <a:solidFill>
              <a:srgbClr val="FFFFFF">
                <a:alpha val="0"/>
              </a:srgbClr>
            </a:solidFill>
          </a:ln>
        </p:spPr>
        <p:txBody>
          <a:bodyPr wrap="square" lIns="1651" tIns="1651" rIns="1651" bIns="1651" rtlCol="0" anchor="ctr">
            <a:normAutofit/>
          </a:bodyPr>
          <a:lstStyle/>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電池切れ・故障</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端末が使えない</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状況もある</a:t>
            </a:r>
            <a:endParaRPr lang="en-US" sz="1500" dirty="0"/>
          </a:p>
        </p:txBody>
      </p:sp>
      <p:sp>
        <p:nvSpPr>
          <p:cNvPr id="7" name="Text 5"/>
          <p:cNvSpPr/>
          <p:nvPr/>
        </p:nvSpPr>
        <p:spPr>
          <a:xfrm>
            <a:off x="8138160" y="1965960"/>
            <a:ext cx="3246120" cy="1234440"/>
          </a:xfrm>
          <a:prstGeom prst="rect">
            <a:avLst/>
          </a:prstGeom>
          <a:solidFill>
            <a:srgbClr val="DCFCE7"/>
          </a:solidFill>
          <a:ln>
            <a:solidFill>
              <a:srgbClr val="FFFFFF">
                <a:alpha val="0"/>
              </a:srgbClr>
            </a:solidFill>
          </a:ln>
        </p:spPr>
        <p:txBody>
          <a:bodyPr wrap="square" lIns="1651" tIns="1651" rIns="1651" bIns="1651" rtlCol="0" anchor="ctr">
            <a:normAutofit/>
          </a:bodyPr>
          <a:lstStyle/>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複数の方法</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171 / web171 / 集合場所</a:t>
            </a:r>
            <a:endParaRPr lang="en-US" sz="1500" dirty="0"/>
          </a:p>
          <a:p>
            <a:pPr marL="0" indent="0">
              <a:buNone/>
            </a:pPr>
            <a:r>
              <a:rPr lang="en-US" sz="1500" b="1" dirty="0">
                <a:solidFill>
                  <a:srgbClr val="0F172A"/>
                </a:solidFill>
                <a:latin typeface="Noto Sans CJK JP" pitchFamily="34" charset="0"/>
                <a:ea typeface="Noto Sans CJK JP" pitchFamily="34" charset="-122"/>
                <a:cs typeface="Noto Sans CJK JP" pitchFamily="34" charset="-120"/>
              </a:rPr>
              <a:t>避難先の共有</a:t>
            </a:r>
            <a:endParaRPr lang="en-US" sz="1500" dirty="0"/>
          </a:p>
        </p:txBody>
      </p:sp>
      <p:sp>
        <p:nvSpPr>
          <p:cNvPr id="8" name="Text 6"/>
          <p:cNvSpPr/>
          <p:nvPr/>
        </p:nvSpPr>
        <p:spPr>
          <a:xfrm>
            <a:off x="868680" y="3886200"/>
            <a:ext cx="2377440" cy="320040"/>
          </a:xfrm>
          <a:prstGeom prst="rect">
            <a:avLst/>
          </a:prstGeom>
          <a:noFill/>
          <a:ln/>
        </p:spPr>
        <p:txBody>
          <a:bodyPr wrap="square" lIns="0" tIns="0" rIns="0" bIns="0" rtlCol="0" anchor="ctr"/>
          <a:lstStyle/>
          <a:p>
            <a:pPr marL="0" indent="0">
              <a:buNone/>
            </a:pPr>
            <a:r>
              <a:rPr lang="en-US" sz="1600" b="1" dirty="0">
                <a:solidFill>
                  <a:srgbClr val="475569"/>
                </a:solidFill>
                <a:latin typeface="Noto Sans CJK JP" pitchFamily="34" charset="0"/>
                <a:ea typeface="Noto Sans CJK JP" pitchFamily="34" charset="-122"/>
                <a:cs typeface="Noto Sans CJK JP" pitchFamily="34" charset="-120"/>
              </a:rPr>
              <a:t>家で決めておくこと</a:t>
            </a:r>
            <a:endParaRPr lang="en-US" sz="1600" dirty="0"/>
          </a:p>
        </p:txBody>
      </p:sp>
      <p:sp>
        <p:nvSpPr>
          <p:cNvPr id="9" name="Text 7"/>
          <p:cNvSpPr/>
          <p:nvPr/>
        </p:nvSpPr>
        <p:spPr>
          <a:xfrm>
            <a:off x="868680" y="4315968"/>
            <a:ext cx="10424160" cy="594360"/>
          </a:xfrm>
          <a:prstGeom prst="rect">
            <a:avLst/>
          </a:prstGeom>
          <a:solidFill>
            <a:srgbClr val="FFFFFF"/>
          </a:solidFill>
          <a:ln>
            <a:solidFill>
              <a:srgbClr val="CBD5E1"/>
            </a:solidFill>
          </a:ln>
        </p:spPr>
        <p:txBody>
          <a:bodyPr wrap="square" lIns="1016" tIns="1016" rIns="1016" bIns="1016" rtlCol="0" anchor="ctr">
            <a:normAutofit/>
          </a:bodyPr>
          <a:lstStyle/>
          <a:p>
            <a:pPr marL="0" indent="0" algn="ctr">
              <a:buNone/>
            </a:pPr>
            <a:r>
              <a:rPr lang="en-US" sz="2100" b="1" dirty="0">
                <a:solidFill>
                  <a:srgbClr val="0F172A"/>
                </a:solidFill>
                <a:latin typeface="Noto Sans CJK JP" pitchFamily="34" charset="0"/>
                <a:ea typeface="Noto Sans CJK JP" pitchFamily="34" charset="-122"/>
                <a:cs typeface="Noto Sans CJK JP" pitchFamily="34" charset="-120"/>
              </a:rPr>
              <a:t>集合場所 / 避難場所 / 連絡方法 / 使えないときの代替手段</a:t>
            </a:r>
            <a:endParaRPr lang="en-US" sz="2100" dirty="0"/>
          </a:p>
        </p:txBody>
      </p:sp>
      <p:sp>
        <p:nvSpPr>
          <p:cNvPr id="10" name="Text 8"/>
          <p:cNvSpPr/>
          <p:nvPr/>
        </p:nvSpPr>
        <p:spPr>
          <a:xfrm>
            <a:off x="960120" y="5440680"/>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問い：電話がつながらない時、家族はどこで確認し合うか。</a:t>
            </a:r>
            <a:endParaRPr lang="en-US" sz="1800" dirty="0"/>
          </a:p>
        </p:txBody>
      </p:sp>
      <p:sp>
        <p:nvSpPr>
          <p:cNvPr id="11" name="Text 9"/>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出典：NTT東日本「災害用伝言ダイヤル（171）」</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201168"/>
            <a:ext cx="2011680" cy="256032"/>
          </a:xfrm>
          <a:prstGeom prst="rect">
            <a:avLst/>
          </a:prstGeom>
          <a:noFill/>
          <a:ln/>
        </p:spPr>
        <p:txBody>
          <a:bodyPr wrap="square" lIns="0" tIns="0" rIns="0" bIns="0" rtlCol="0" anchor="ctr"/>
          <a:lstStyle/>
          <a:p>
            <a:pPr marL="0" indent="0">
              <a:buNone/>
            </a:pPr>
            <a:r>
              <a:rPr lang="en-US" sz="900" b="1" dirty="0">
                <a:solidFill>
                  <a:srgbClr val="2563EB"/>
                </a:solidFill>
                <a:latin typeface="Noto Sans CJK JP" pitchFamily="34" charset="0"/>
                <a:ea typeface="Noto Sans CJK JP" pitchFamily="34" charset="-122"/>
                <a:cs typeface="Noto Sans CJK JP" pitchFamily="34" charset="-120"/>
              </a:rPr>
              <a:t>STOCK</a:t>
            </a:r>
            <a:endParaRPr lang="en-US" sz="900" dirty="0"/>
          </a:p>
        </p:txBody>
      </p:sp>
      <p:sp>
        <p:nvSpPr>
          <p:cNvPr id="3" name="Text 1"/>
          <p:cNvSpPr/>
          <p:nvPr/>
        </p:nvSpPr>
        <p:spPr>
          <a:xfrm>
            <a:off x="502920" y="475488"/>
            <a:ext cx="10972800" cy="475488"/>
          </a:xfrm>
          <a:prstGeom prst="rect">
            <a:avLst/>
          </a:prstGeom>
          <a:noFill/>
          <a:ln/>
        </p:spPr>
        <p:txBody>
          <a:bodyPr wrap="square" lIns="254" tIns="254" rIns="254" bIns="254" rtlCol="0" anchor="ctr">
            <a:normAutofit/>
          </a:bodyPr>
          <a:lstStyle/>
          <a:p>
            <a:pPr marL="0" indent="0">
              <a:buNone/>
            </a:pPr>
            <a:r>
              <a:rPr lang="en-US" sz="2300" b="1" dirty="0">
                <a:solidFill>
                  <a:srgbClr val="0F172A"/>
                </a:solidFill>
                <a:latin typeface="Noto Sans CJK JP" pitchFamily="34" charset="0"/>
                <a:ea typeface="Noto Sans CJK JP" pitchFamily="34" charset="-122"/>
                <a:cs typeface="Noto Sans CJK JP" pitchFamily="34" charset="-120"/>
              </a:rPr>
              <a:t>家庭備蓄を具体的に考える</a:t>
            </a:r>
            <a:endParaRPr lang="en-US" sz="2300" dirty="0"/>
          </a:p>
        </p:txBody>
      </p:sp>
      <p:sp>
        <p:nvSpPr>
          <p:cNvPr id="4" name="Text 2"/>
          <p:cNvSpPr/>
          <p:nvPr/>
        </p:nvSpPr>
        <p:spPr>
          <a:xfrm>
            <a:off x="1097280" y="1051560"/>
            <a:ext cx="9966960" cy="502920"/>
          </a:xfrm>
          <a:prstGeom prst="rect">
            <a:avLst/>
          </a:prstGeom>
          <a:noFill/>
          <a:ln/>
        </p:spPr>
        <p:txBody>
          <a:bodyPr wrap="square" lIns="0" tIns="0" rIns="0" bIns="0" rtlCol="0" anchor="ctr"/>
          <a:lstStyle/>
          <a:p>
            <a:pPr marL="0" indent="0" algn="ctr">
              <a:buNone/>
            </a:pPr>
            <a:r>
              <a:rPr lang="en-US" sz="2700" b="1" dirty="0">
                <a:solidFill>
                  <a:srgbClr val="0F172A"/>
                </a:solidFill>
                <a:latin typeface="Noto Sans CJK JP" pitchFamily="34" charset="0"/>
                <a:ea typeface="Noto Sans CJK JP" pitchFamily="34" charset="-122"/>
                <a:cs typeface="Noto Sans CJK JP" pitchFamily="34" charset="-120"/>
              </a:rPr>
              <a:t>最低3日分、できれば1週間分</a:t>
            </a:r>
            <a:endParaRPr lang="en-US" sz="2700" dirty="0"/>
          </a:p>
        </p:txBody>
      </p:sp>
      <p:sp>
        <p:nvSpPr>
          <p:cNvPr id="5" name="Text 3"/>
          <p:cNvSpPr/>
          <p:nvPr/>
        </p:nvSpPr>
        <p:spPr>
          <a:xfrm>
            <a:off x="914400" y="1938528"/>
            <a:ext cx="2926080" cy="329184"/>
          </a:xfrm>
          <a:prstGeom prst="rect">
            <a:avLst/>
          </a:prstGeom>
          <a:noFill/>
          <a:ln/>
        </p:spPr>
        <p:txBody>
          <a:bodyPr wrap="square" lIns="0" tIns="0" rIns="0" bIns="0" rtlCol="0" anchor="ctr"/>
          <a:lstStyle/>
          <a:p>
            <a:pPr marL="0" indent="0" algn="ctr">
              <a:buNone/>
            </a:pPr>
            <a:r>
              <a:rPr lang="en-US" sz="1700" b="1" dirty="0">
                <a:solidFill>
                  <a:srgbClr val="475569"/>
                </a:solidFill>
                <a:latin typeface="Noto Sans CJK JP" pitchFamily="34" charset="0"/>
                <a:ea typeface="Noto Sans CJK JP" pitchFamily="34" charset="-122"/>
                <a:cs typeface="Noto Sans CJK JP" pitchFamily="34" charset="-120"/>
              </a:rPr>
              <a:t>飲料水の目安</a:t>
            </a:r>
            <a:endParaRPr lang="en-US" sz="1700" dirty="0"/>
          </a:p>
        </p:txBody>
      </p:sp>
      <p:sp>
        <p:nvSpPr>
          <p:cNvPr id="6" name="Text 4"/>
          <p:cNvSpPr/>
          <p:nvPr/>
        </p:nvSpPr>
        <p:spPr>
          <a:xfrm>
            <a:off x="914400" y="2359152"/>
            <a:ext cx="2926080" cy="1005840"/>
          </a:xfrm>
          <a:prstGeom prst="rect">
            <a:avLst/>
          </a:prstGeom>
          <a:solidFill>
            <a:srgbClr val="2563EB"/>
          </a:solidFill>
          <a:ln>
            <a:solidFill>
              <a:srgbClr val="2563EB"/>
            </a:solidFill>
          </a:ln>
        </p:spPr>
        <p:txBody>
          <a:bodyPr wrap="square" lIns="1016" tIns="1016" rIns="1016" bIns="1016" rtlCol="0" anchor="ctr"/>
          <a:lstStyle/>
          <a:p>
            <a:pPr marL="0" indent="0" algn="ctr">
              <a:buNone/>
            </a:pPr>
            <a:r>
              <a:rPr lang="en-US" sz="2600" b="1" dirty="0">
                <a:solidFill>
                  <a:srgbClr val="FFFFFF"/>
                </a:solidFill>
                <a:latin typeface="Noto Sans CJK JP" pitchFamily="34" charset="0"/>
                <a:ea typeface="Noto Sans CJK JP" pitchFamily="34" charset="-122"/>
                <a:cs typeface="Noto Sans CJK JP" pitchFamily="34" charset="-120"/>
              </a:rPr>
              <a:t>1人1日</a:t>
            </a:r>
            <a:endParaRPr lang="en-US" sz="2600" dirty="0"/>
          </a:p>
          <a:p>
            <a:pPr marL="0" indent="0" algn="ctr">
              <a:buNone/>
            </a:pPr>
            <a:r>
              <a:rPr lang="en-US" sz="2600" b="1" dirty="0">
                <a:solidFill>
                  <a:srgbClr val="FFFFFF"/>
                </a:solidFill>
                <a:latin typeface="Noto Sans CJK JP" pitchFamily="34" charset="0"/>
                <a:ea typeface="Noto Sans CJK JP" pitchFamily="34" charset="-122"/>
                <a:cs typeface="Noto Sans CJK JP" pitchFamily="34" charset="-120"/>
              </a:rPr>
              <a:t>3リットル</a:t>
            </a:r>
            <a:endParaRPr lang="en-US" sz="2600" dirty="0"/>
          </a:p>
        </p:txBody>
      </p:sp>
      <p:sp>
        <p:nvSpPr>
          <p:cNvPr id="7" name="Text 5"/>
          <p:cNvSpPr/>
          <p:nvPr/>
        </p:nvSpPr>
        <p:spPr>
          <a:xfrm>
            <a:off x="4617720" y="1938528"/>
            <a:ext cx="2926080" cy="329184"/>
          </a:xfrm>
          <a:prstGeom prst="rect">
            <a:avLst/>
          </a:prstGeom>
          <a:noFill/>
          <a:ln/>
        </p:spPr>
        <p:txBody>
          <a:bodyPr wrap="square" lIns="0" tIns="0" rIns="0" bIns="0" rtlCol="0" anchor="ctr"/>
          <a:lstStyle/>
          <a:p>
            <a:pPr marL="0" indent="0" algn="ctr">
              <a:buNone/>
            </a:pPr>
            <a:r>
              <a:rPr lang="en-US" sz="1700" b="1" dirty="0">
                <a:solidFill>
                  <a:srgbClr val="475569"/>
                </a:solidFill>
                <a:latin typeface="Noto Sans CJK JP" pitchFamily="34" charset="0"/>
                <a:ea typeface="Noto Sans CJK JP" pitchFamily="34" charset="-122"/>
                <a:cs typeface="Noto Sans CJK JP" pitchFamily="34" charset="-120"/>
              </a:rPr>
              <a:t>4人家族なら</a:t>
            </a:r>
            <a:endParaRPr lang="en-US" sz="1700" dirty="0"/>
          </a:p>
        </p:txBody>
      </p:sp>
      <p:sp>
        <p:nvSpPr>
          <p:cNvPr id="8" name="Text 6"/>
          <p:cNvSpPr/>
          <p:nvPr/>
        </p:nvSpPr>
        <p:spPr>
          <a:xfrm>
            <a:off x="4617720" y="2359152"/>
            <a:ext cx="2926080" cy="1005840"/>
          </a:xfrm>
          <a:prstGeom prst="rect">
            <a:avLst/>
          </a:prstGeom>
          <a:solidFill>
            <a:srgbClr val="DBEAFE"/>
          </a:solidFill>
          <a:ln>
            <a:solidFill>
              <a:srgbClr val="BFDBFE"/>
            </a:solidFill>
          </a:ln>
        </p:spPr>
        <p:txBody>
          <a:bodyPr wrap="square" lIns="1016" tIns="1016" rIns="1016" bIns="1016" rtlCol="0" anchor="ctr"/>
          <a:lstStyle/>
          <a:p>
            <a:pPr marL="0" indent="0" algn="ctr">
              <a:buNone/>
            </a:pPr>
            <a:r>
              <a:rPr lang="en-US" sz="2600" b="1" dirty="0">
                <a:solidFill>
                  <a:srgbClr val="0F172A"/>
                </a:solidFill>
                <a:latin typeface="Noto Sans CJK JP" pitchFamily="34" charset="0"/>
                <a:ea typeface="Noto Sans CJK JP" pitchFamily="34" charset="-122"/>
                <a:cs typeface="Noto Sans CJK JP" pitchFamily="34" charset="-120"/>
              </a:rPr>
              <a:t>1週間で</a:t>
            </a:r>
            <a:endParaRPr lang="en-US" sz="2600" dirty="0"/>
          </a:p>
          <a:p>
            <a:pPr marL="0" indent="0" algn="ctr">
              <a:buNone/>
            </a:pPr>
            <a:r>
              <a:rPr lang="en-US" sz="2600" b="1" dirty="0">
                <a:solidFill>
                  <a:srgbClr val="0F172A"/>
                </a:solidFill>
                <a:latin typeface="Noto Sans CJK JP" pitchFamily="34" charset="0"/>
                <a:ea typeface="Noto Sans CJK JP" pitchFamily="34" charset="-122"/>
                <a:cs typeface="Noto Sans CJK JP" pitchFamily="34" charset="-120"/>
              </a:rPr>
              <a:t>84リットル</a:t>
            </a:r>
            <a:endParaRPr lang="en-US" sz="2600" dirty="0"/>
          </a:p>
        </p:txBody>
      </p:sp>
      <p:sp>
        <p:nvSpPr>
          <p:cNvPr id="9" name="Text 7"/>
          <p:cNvSpPr/>
          <p:nvPr/>
        </p:nvSpPr>
        <p:spPr>
          <a:xfrm>
            <a:off x="8321040" y="1938528"/>
            <a:ext cx="2926080" cy="329184"/>
          </a:xfrm>
          <a:prstGeom prst="rect">
            <a:avLst/>
          </a:prstGeom>
          <a:noFill/>
          <a:ln/>
        </p:spPr>
        <p:txBody>
          <a:bodyPr wrap="square" lIns="0" tIns="0" rIns="0" bIns="0" rtlCol="0" anchor="ctr"/>
          <a:lstStyle/>
          <a:p>
            <a:pPr marL="0" indent="0" algn="ctr">
              <a:buNone/>
            </a:pPr>
            <a:r>
              <a:rPr lang="en-US" sz="1700" b="1" dirty="0">
                <a:solidFill>
                  <a:srgbClr val="475569"/>
                </a:solidFill>
                <a:latin typeface="Noto Sans CJK JP" pitchFamily="34" charset="0"/>
                <a:ea typeface="Noto Sans CJK JP" pitchFamily="34" charset="-122"/>
                <a:cs typeface="Noto Sans CJK JP" pitchFamily="34" charset="-120"/>
              </a:rPr>
              <a:t>考え方</a:t>
            </a:r>
            <a:endParaRPr lang="en-US" sz="1700" dirty="0"/>
          </a:p>
        </p:txBody>
      </p:sp>
      <p:sp>
        <p:nvSpPr>
          <p:cNvPr id="10" name="Text 8"/>
          <p:cNvSpPr/>
          <p:nvPr/>
        </p:nvSpPr>
        <p:spPr>
          <a:xfrm>
            <a:off x="8321040" y="2359152"/>
            <a:ext cx="2926080" cy="1005840"/>
          </a:xfrm>
          <a:prstGeom prst="rect">
            <a:avLst/>
          </a:prstGeom>
          <a:solidFill>
            <a:srgbClr val="DCFCE7"/>
          </a:solidFill>
          <a:ln>
            <a:solidFill>
              <a:srgbClr val="BBF7D0"/>
            </a:solidFill>
          </a:ln>
        </p:spPr>
        <p:txBody>
          <a:bodyPr wrap="square" lIns="1016" tIns="1016" rIns="1016" bIns="1016" rtlCol="0" anchor="ctr"/>
          <a:lstStyle/>
          <a:p>
            <a:pPr marL="0" indent="0" algn="ctr">
              <a:buNone/>
            </a:pPr>
            <a:r>
              <a:rPr lang="en-US" sz="2600" b="1" dirty="0">
                <a:solidFill>
                  <a:srgbClr val="0F172A"/>
                </a:solidFill>
                <a:latin typeface="Noto Sans CJK JP" pitchFamily="34" charset="0"/>
                <a:ea typeface="Noto Sans CJK JP" pitchFamily="34" charset="-122"/>
                <a:cs typeface="Noto Sans CJK JP" pitchFamily="34" charset="-120"/>
              </a:rPr>
              <a:t>ローリング</a:t>
            </a:r>
            <a:endParaRPr lang="en-US" sz="2600" dirty="0"/>
          </a:p>
          <a:p>
            <a:pPr marL="0" indent="0" algn="ctr">
              <a:buNone/>
            </a:pPr>
            <a:r>
              <a:rPr lang="en-US" sz="2600" b="1" dirty="0">
                <a:solidFill>
                  <a:srgbClr val="0F172A"/>
                </a:solidFill>
                <a:latin typeface="Noto Sans CJK JP" pitchFamily="34" charset="0"/>
                <a:ea typeface="Noto Sans CJK JP" pitchFamily="34" charset="-122"/>
                <a:cs typeface="Noto Sans CJK JP" pitchFamily="34" charset="-120"/>
              </a:rPr>
              <a:t>ストック</a:t>
            </a:r>
            <a:endParaRPr lang="en-US" sz="2600" dirty="0"/>
          </a:p>
        </p:txBody>
      </p:sp>
      <p:sp>
        <p:nvSpPr>
          <p:cNvPr id="11" name="Text 9"/>
          <p:cNvSpPr/>
          <p:nvPr/>
        </p:nvSpPr>
        <p:spPr>
          <a:xfrm>
            <a:off x="1051560" y="4069080"/>
            <a:ext cx="10058400" cy="621792"/>
          </a:xfrm>
          <a:prstGeom prst="rect">
            <a:avLst/>
          </a:prstGeom>
          <a:solidFill>
            <a:srgbClr val="FFFFFF"/>
          </a:solidFill>
          <a:ln>
            <a:solidFill>
              <a:srgbClr val="CBD5E1"/>
            </a:solidFill>
          </a:ln>
        </p:spPr>
        <p:txBody>
          <a:bodyPr wrap="square" lIns="1016" tIns="1016" rIns="1016" bIns="1016" rtlCol="0" anchor="ctr"/>
          <a:lstStyle/>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「防災用品を買う」だけでなく、</a:t>
            </a:r>
            <a:endParaRPr lang="en-US" sz="2300" dirty="0"/>
          </a:p>
          <a:p>
            <a:pPr marL="0" indent="0" algn="ctr">
              <a:buNone/>
            </a:pPr>
            <a:r>
              <a:rPr lang="en-US" sz="2300" b="1" dirty="0">
                <a:solidFill>
                  <a:srgbClr val="0F172A"/>
                </a:solidFill>
                <a:latin typeface="Noto Sans CJK JP" pitchFamily="34" charset="0"/>
                <a:ea typeface="Noto Sans CJK JP" pitchFamily="34" charset="-122"/>
                <a:cs typeface="Noto Sans CJK JP" pitchFamily="34" charset="-120"/>
              </a:rPr>
              <a:t>普段の生活の中に備えを組み込む。</a:t>
            </a:r>
            <a:endParaRPr lang="en-US" sz="2300" dirty="0"/>
          </a:p>
        </p:txBody>
      </p:sp>
      <p:sp>
        <p:nvSpPr>
          <p:cNvPr id="12" name="Text 10"/>
          <p:cNvSpPr/>
          <p:nvPr/>
        </p:nvSpPr>
        <p:spPr>
          <a:xfrm>
            <a:off x="960120" y="5413248"/>
            <a:ext cx="10287000" cy="512064"/>
          </a:xfrm>
          <a:prstGeom prst="rect">
            <a:avLst/>
          </a:prstGeom>
          <a:solidFill>
            <a:srgbClr val="FFF7ED"/>
          </a:solidFill>
          <a:ln w="15240">
            <a:solidFill>
              <a:srgbClr val="FED7AA"/>
            </a:solidFill>
          </a:ln>
        </p:spPr>
        <p:txBody>
          <a:bodyPr wrap="square" lIns="1016" tIns="1016" rIns="1016" bIns="1016" rtlCol="0" anchor="ctr">
            <a:normAutofit/>
          </a:bodyPr>
          <a:lstStyle/>
          <a:p>
            <a:pPr marL="0" indent="0" algn="ctr">
              <a:buNone/>
            </a:pPr>
            <a:r>
              <a:rPr lang="en-US" sz="1800" b="1" dirty="0">
                <a:solidFill>
                  <a:srgbClr val="0F172A"/>
                </a:solidFill>
                <a:latin typeface="Noto Sans CJK JP" pitchFamily="34" charset="0"/>
                <a:ea typeface="Noto Sans CJK JP" pitchFamily="34" charset="-122"/>
                <a:cs typeface="Noto Sans CJK JP" pitchFamily="34" charset="-120"/>
              </a:rPr>
              <a:t>問い：家には水と食料が何日分あるか。</a:t>
            </a:r>
            <a:endParaRPr lang="en-US" sz="1800" dirty="0"/>
          </a:p>
        </p:txBody>
      </p:sp>
      <p:sp>
        <p:nvSpPr>
          <p:cNvPr id="13" name="Text 11"/>
          <p:cNvSpPr/>
          <p:nvPr/>
        </p:nvSpPr>
        <p:spPr>
          <a:xfrm>
            <a:off x="502920" y="6327648"/>
            <a:ext cx="10515600" cy="164592"/>
          </a:xfrm>
          <a:prstGeom prst="rect">
            <a:avLst/>
          </a:prstGeom>
          <a:noFill/>
          <a:ln/>
        </p:spPr>
        <p:txBody>
          <a:bodyPr wrap="square" lIns="0" tIns="0" rIns="0" bIns="0" rtlCol="0" anchor="ctr"/>
          <a:lstStyle/>
          <a:p>
            <a:pPr marL="0" indent="0">
              <a:buNone/>
            </a:pPr>
            <a:r>
              <a:rPr lang="en-US" sz="550" dirty="0">
                <a:solidFill>
                  <a:srgbClr val="64748B"/>
                </a:solidFill>
                <a:latin typeface="Noto Sans CJK JP" pitchFamily="34" charset="0"/>
                <a:ea typeface="Noto Sans CJK JP" pitchFamily="34" charset="-122"/>
                <a:cs typeface="Noto Sans CJK JP" pitchFamily="34" charset="-120"/>
              </a:rPr>
              <a:t>出典：内閣府「自然災害への備えは万全ですか？」</a:t>
            </a:r>
            <a:endParaRPr lang="en-US" sz="550" dirty="0"/>
          </a:p>
        </p:txBody>
      </p:sp>
      <p:sp>
        <p:nvSpPr>
          <p:cNvPr id="25" name="Slide Number Placeholder 0"/>
          <p:cNvSpPr>
            <a:spLocks noGrp="1"/>
          </p:cNvSpPr>
          <p:nvPr>
            <p:ph type="sldNum" sz="quarter" idx="4294967295"/>
          </p:nvPr>
        </p:nvSpPr>
        <p:spPr>
          <a:xfrm>
            <a:off x="11320272" y="6620256"/>
            <a:ext cx="800000" cy="300000"/>
          </a:xfrm>
          <a:prstGeom prst="rect">
            <a:avLst/>
          </a:prstGeom>
          <a:extLst>
            <a:ext uri="{C572A759-6A51-4108-AA02-DFA0A04FC94B}">
              <ma14:wrappingTextBoxFlag xmlns:ma14="http://schemas.microsoft.com/office/mac/drawingml/2011/main" xmlns="" val="0"/>
            </a:ext>
          </a:extLst>
        </p:spPr>
        <p:txBody>
          <a:bodyPr/>
          <a:lstStyle>
            <a:lvl1pPr>
              <a:defRPr sz="550">
                <a:solidFill>
                  <a:srgbClr val="64748B"/>
                </a:solidFill>
                <a:latin typeface="Noto Sans CJK JP"/>
                <a:ea typeface="Noto Sans CJK JP"/>
                <a:cs typeface="Noto Sans CJK JP"/>
              </a:defRPr>
            </a:lvl1pPr>
          </a:lstStyle>
          <a:p>
            <a:pPr algn="l"/>
            <a:fld id="{F7021451-1387-4CA6-816F-3879F97B5CBC}" type="slidenum">
              <a:rPr lang="en-US" b="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JP"/>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JP"/>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2537</Words>
  <Application>Microsoft Office PowerPoint</Application>
  <PresentationFormat>ワイド画面</PresentationFormat>
  <Paragraphs>239</Paragraphs>
  <Slides>12</Slides>
  <Notes>12</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12</vt:i4>
      </vt:variant>
    </vt:vector>
  </HeadingPairs>
  <TitlesOfParts>
    <vt:vector size="15" baseType="lpstr">
      <vt:lpstr>Noto Sans CJK JP</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応援の空</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3.11東日本大震災を中学校でどう授業するか</dc:title>
  <dc:subject>3.11東日本大震災 防災授業案</dc:subject>
  <dc:creator>応援の空</dc:creator>
  <cp:lastModifiedBy>WATARU SUTO</cp:lastModifiedBy>
  <cp:revision>2</cp:revision>
  <dcterms:created xsi:type="dcterms:W3CDTF">2026-08-09T00:14:37Z</dcterms:created>
  <dcterms:modified xsi:type="dcterms:W3CDTF">2026-08-09T02:25:33Z</dcterms:modified>
</cp:coreProperties>
</file>