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Lst>
  <p:notesMasterIdLst>
    <p:notesMasterId r:id="rId15"/>
  </p:notesMasterIdLst>
  <p:sldSz cx="12191695" cy="6858000"/>
  <p:notesSz cx="6858000" cy="12191695"/>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notesMaster" Target="notesMasters/notesMaster1.xml"/><Relationship Id="rId16" Type="http://schemas.openxmlformats.org/officeDocument/2006/relationships/presProps" Target="presProps.xml"/><Relationship Id="rId17" Type="http://schemas.openxmlformats.org/officeDocument/2006/relationships/viewProps" Target="viewProps.xml"/><Relationship Id="rId18" Type="http://schemas.openxmlformats.org/officeDocument/2006/relationships/theme" Target="theme/theme1.xml"/><Relationship Id="rId19"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この画面で授業開始まで待機します。今日は、マララ・ユスフザイさんの歩みを通して、教育を受ける権利について考えます。最初に確認したいのは、マララさんを「すごい人」として称賛するだけの授業ではないということです。私たちにとって学校は身近な場所ですが、世界には学びたいと思っても学ぶ機会を得られない子どもや若者がいます。今日は、その事実を知った上で、教育を受けることがなぜ権利なのか、自分なりに考える時間にします。</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ここで中心発問に戻ります。「教育を受けることは、なぜ権利なのだろう」。この問いに、すぐ正解を求める必要はありません。教育によって得られるもの、教育が奪われることで失われるもの、自分の考えが授業前と比べてどう変わったかを考えます。ワークシートの4番に、自分の言葉で書かせます。</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考えを共有する時間です。ここでは、違う意見を聞いて自分の考えを広げることを目的にします。全員に個人的な経験を話させる必要はありません。話すことが苦手な生徒、家庭や学校生活について話したくない生徒もいます。書くことも、考えることも参加の一つです。共有後、ワークシートの5番に「友達の意見で、自分にはなかった考え」を書かせます。</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最後は決意表明ではなく、考えの変化を残します。「マララさんのように行動します」と書かせる必要はありません。「まだよく分からない」「考えてみると難しい」と書くことも学びです。ワークシートの6番に、授業前と比べて変わったこと、まだ考えたいこと、もっと調べたいことを書かせます。最後に、教育を受ける権利についてこれからも考えてほしいと伝えて終わります。</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参考資料です。授業資料を作成するときは、必ず公式資料を確認します。人物写真は画像検索から拾わないこと、ノーベル平和賞受賞講演の長い翻訳をそのまま配布資料へ載せないことを確認します。必要な範囲で引用し、出典を明示します。これで授業を終えます。</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問いを提示します。「明日から、あなたは学校へ行ってはいけないと言われたら、どう感じますか。何が困りますか。何が変わりますか」。ここでは「学校に行きたい」と答えさせる必要はありません。「うれしい」「勉強しなくていい」と答える生徒がいても構いません。大切なのは、学校へ行くことが生活の中でどのような意味を持っているのかを考えることです。ワークシートの1番に、自分の考えを短く書かせます。</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マララ・ユスフザイさんについて確認します。1997年、パキスタンのスワート地方で生まれました。女子が学校へ通う権利を訴え続け、2012年、15歳のときに銃撃されました。重傷を負いましたが、その後も教育を受ける権利について発信を続けます。そして2014年、17歳でノーベル平和賞を受賞しました。ここでは人物紹介に時間をかけすぎず、「なぜ教育を受ける権利を訴えなければならなかったのか」という問いへつなげます。</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ここでは、「学校へ行けないことの何が問題なのか」を考えます。勉強ができなくなる、というだけではありません。読み書き、計算、情報を得る力、自分の権利を知る機会、将来の選択肢、人と関わる機会など、教育は多くのこととつながっています。ワークシートの2番に、「教育を受けられないと何が失われると思うか」を書かせます。教師が先に全部説明するのではなく、生徒の言葉を出してから整理します。</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ここで、「教育は権利である」という視点を確認します。児童の権利に関する条約第28条には、子どもの教育を受ける権利が示されています。学校に行けることは、単に誰かの善意だけではなく、子どもに保障されるべき権利でもあります。ここで大切なのは、「だから学校に行きなさい」と言うことではありません。学ぶ機会を奪われてはならないという視点です。</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2026年の世界の状況を確認します。ユネスコの2026年の報告では、世界で約2億7300万人の子ども・若者が学校教育から外れています。女子は約1億3300万人、男子は約1億4000万人です。ここで伝えたいのは、2014年の問題が過去のものになっていないということです。ただし、数字は出典や定義によって異なることがあります。授業では、「数字を暗記する」より、「今も教育を受けられない人が多くいる事実」を考えます。</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次に、なぜ学校へ行けないのかを考えます。貧困、紛争、避難、障害、ジェンダーによる差別、児童婚、学校までの距離、学校や先生の不足、家庭や社会の事情など、さまざまな理由があります。ここでは、教育を受けられないことを本人の努力不足として考えないようにします。ワークシートの3番に、「学校へ行けない理由として考えられるもの」を整理します。</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マララさんの行動を「勇気があったから」とだけまとめないようにします。声を上げることで、問題を社会に知らせることができます。同じ状況の人の声になることもあります。一方で、声を上げることには危険や困難もあります。声を上げられない人を責める授業にはしません。「声を上げることにはどのような意味と難しさがあるのか」を考えます。</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ここは非常に重要です。この授業を「世界には学校へ行きたくても行けない子がいる。だからあなたたちは学校へ行きなさい」というまとめにしません。日本にも、不登校、病気、障害、経済的困難、家庭の事情、人間関係など、教育に関わる困難があります。教育を受ける権利は、登校を強制するための言葉ではなく、学ぶ機会を保障するための言葉です。生徒には、自分たちにとって教育を受ける権利とは何かを考えさせます。</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640080" y="914400"/>
            <a:ext cx="10972800" cy="457200"/>
          </a:xfrm>
          <a:prstGeom prst="rect">
            <a:avLst/>
          </a:prstGeom>
          <a:noFill/>
          <a:ln/>
        </p:spPr>
        <p:txBody>
          <a:bodyPr wrap="square" lIns="0" tIns="0" rIns="0" bIns="0" rtlCol="0" anchor="ctr">
            <a:normAutofit/>
          </a:bodyPr>
          <a:lstStyle/>
          <a:p>
            <a:pPr algn="ctr" indent="0" marL="0">
              <a:buNone/>
            </a:pPr>
            <a:r>
              <a:rPr lang="en-US" sz="2500" dirty="0">
                <a:solidFill>
                  <a:srgbClr val="5D6875"/>
                </a:solidFill>
                <a:latin typeface="Noto Sans CJK JP" pitchFamily="34" charset="0"/>
                <a:ea typeface="Noto Sans CJK JP" pitchFamily="34" charset="-122"/>
                <a:cs typeface="Noto Sans CJK JP" pitchFamily="34" charset="-120"/>
              </a:rPr>
              <a:t>マララ・ユスフザイさんから考える</a:t>
            </a:r>
            <a:endParaRPr lang="en-US" sz="2500" dirty="0"/>
          </a:p>
        </p:txBody>
      </p:sp>
      <p:sp>
        <p:nvSpPr>
          <p:cNvPr id="3" name="Text 1"/>
          <p:cNvSpPr/>
          <p:nvPr/>
        </p:nvSpPr>
        <p:spPr>
          <a:xfrm>
            <a:off x="640080" y="1600200"/>
            <a:ext cx="10972800" cy="731520"/>
          </a:xfrm>
          <a:prstGeom prst="rect">
            <a:avLst/>
          </a:prstGeom>
          <a:noFill/>
          <a:ln/>
        </p:spPr>
        <p:txBody>
          <a:bodyPr wrap="square" lIns="0" tIns="0" rIns="0" bIns="0" rtlCol="0" anchor="ctr">
            <a:normAutofit/>
          </a:bodyPr>
          <a:lstStyle/>
          <a:p>
            <a:pPr algn="ctr" indent="0" marL="0">
              <a:buNone/>
            </a:pPr>
            <a:r>
              <a:rPr lang="en-US" sz="4600" b="1" dirty="0">
                <a:solidFill>
                  <a:srgbClr val="17324D"/>
                </a:solidFill>
                <a:latin typeface="Noto Sans CJK JP" pitchFamily="34" charset="0"/>
                <a:ea typeface="Noto Sans CJK JP" pitchFamily="34" charset="-122"/>
                <a:cs typeface="Noto Sans CJK JP" pitchFamily="34" charset="-120"/>
              </a:rPr>
              <a:t>教育を受ける権利</a:t>
            </a:r>
            <a:endParaRPr lang="en-US" sz="4600" dirty="0"/>
          </a:p>
        </p:txBody>
      </p:sp>
      <p:sp>
        <p:nvSpPr>
          <p:cNvPr id="4" name="Text 2"/>
          <p:cNvSpPr/>
          <p:nvPr/>
        </p:nvSpPr>
        <p:spPr>
          <a:xfrm>
            <a:off x="640080" y="2560320"/>
            <a:ext cx="10972800" cy="457200"/>
          </a:xfrm>
          <a:prstGeom prst="rect">
            <a:avLst/>
          </a:prstGeom>
          <a:noFill/>
          <a:ln/>
        </p:spPr>
        <p:txBody>
          <a:bodyPr wrap="square" lIns="0" tIns="0" rIns="0" bIns="0" rtlCol="0" anchor="ctr">
            <a:normAutofit/>
          </a:bodyPr>
          <a:lstStyle/>
          <a:p>
            <a:pPr algn="ctr" indent="0" marL="0">
              <a:buNone/>
            </a:pPr>
            <a:r>
              <a:rPr lang="en-US" sz="2000" dirty="0">
                <a:solidFill>
                  <a:srgbClr val="2F6F9F"/>
                </a:solidFill>
                <a:latin typeface="Noto Sans CJK JP" pitchFamily="34" charset="0"/>
                <a:ea typeface="Noto Sans CJK JP" pitchFamily="34" charset="-122"/>
                <a:cs typeface="Noto Sans CJK JP" pitchFamily="34" charset="-120"/>
              </a:rPr>
              <a:t>中学校の道徳・人権学習　50分授業案</a:t>
            </a:r>
            <a:endParaRPr lang="en-US" sz="2000" dirty="0"/>
          </a:p>
        </p:txBody>
      </p:sp>
      <p:sp>
        <p:nvSpPr>
          <p:cNvPr id="5" name="Text 3"/>
          <p:cNvSpPr/>
          <p:nvPr/>
        </p:nvSpPr>
        <p:spPr>
          <a:xfrm>
            <a:off x="1005840" y="3840480"/>
            <a:ext cx="10149840" cy="731520"/>
          </a:xfrm>
          <a:prstGeom prst="rect">
            <a:avLst/>
          </a:prstGeom>
          <a:noFill/>
          <a:ln/>
        </p:spPr>
        <p:txBody>
          <a:bodyPr wrap="square" lIns="0" tIns="0" rIns="0" bIns="0" rtlCol="0" anchor="ctr">
            <a:normAutofit/>
          </a:bodyPr>
          <a:lstStyle/>
          <a:p>
            <a:pPr algn="ctr" indent="0" marL="0">
              <a:buNone/>
            </a:pPr>
            <a:r>
              <a:rPr lang="en-US" sz="3000" b="1" dirty="0">
                <a:solidFill>
                  <a:srgbClr val="5752A3"/>
                </a:solidFill>
                <a:latin typeface="Noto Sans CJK JP" pitchFamily="34" charset="0"/>
                <a:ea typeface="Noto Sans CJK JP" pitchFamily="34" charset="-122"/>
                <a:cs typeface="Noto Sans CJK JP" pitchFamily="34" charset="-120"/>
              </a:rPr>
              <a:t>学校へ行けることは、本当に「当たり前」なのか</a:t>
            </a:r>
            <a:endParaRPr lang="en-US" sz="3000" dirty="0"/>
          </a:p>
        </p:txBody>
      </p:sp>
      <p:sp>
        <p:nvSpPr>
          <p:cNvPr id="6" name="Text 4"/>
          <p:cNvSpPr/>
          <p:nvPr/>
        </p:nvSpPr>
        <p:spPr>
          <a:xfrm>
            <a:off x="914400" y="5806440"/>
            <a:ext cx="10332720" cy="320040"/>
          </a:xfrm>
          <a:prstGeom prst="rect">
            <a:avLst/>
          </a:prstGeom>
          <a:noFill/>
          <a:ln/>
        </p:spPr>
        <p:txBody>
          <a:bodyPr wrap="square" lIns="0" tIns="0" rIns="0" bIns="0" rtlCol="0" anchor="ctr">
            <a:normAutofit/>
          </a:bodyPr>
          <a:lstStyle/>
          <a:p>
            <a:pPr algn="ctr" indent="0" marL="0">
              <a:buNone/>
            </a:pPr>
            <a:r>
              <a:rPr lang="en-US" sz="1300" dirty="0">
                <a:solidFill>
                  <a:srgbClr val="5D6875"/>
                </a:solidFill>
                <a:latin typeface="Noto Sans CJK JP" pitchFamily="34" charset="0"/>
                <a:ea typeface="Noto Sans CJK JP" pitchFamily="34" charset="-122"/>
                <a:cs typeface="Noto Sans CJK JP" pitchFamily="34" charset="-120"/>
              </a:rPr>
              <a:t>※人物写真は使用せず、公式資料と事実に基づいて構成</a:t>
            </a:r>
            <a:endParaRPr lang="en-US" sz="1300" dirty="0"/>
          </a:p>
        </p:txBody>
      </p:sp>
      <p:sp>
        <p:nvSpPr>
          <p:cNvPr id="8" name="Text 5"/>
          <p:cNvSpPr/>
          <p:nvPr/>
        </p:nvSpPr>
        <p:spPr>
          <a:xfrm>
            <a:off x="11201400" y="6400800"/>
            <a:ext cx="457200" cy="182880"/>
          </a:xfrm>
          <a:prstGeom prst="rect">
            <a:avLst/>
          </a:prstGeom>
          <a:noFill/>
          <a:ln/>
        </p:spPr>
        <p:txBody>
          <a:bodyPr wrap="square" lIns="0" tIns="0" rIns="0" bIns="0" rtlCol="0" anchor="ctr">
            <a:normAutofit/>
          </a:bodyPr>
          <a:lstStyle/>
          <a:p>
            <a:pPr algn="r" indent="0" marL="0">
              <a:buNone/>
            </a:pPr>
            <a:r>
              <a:rPr lang="en-US" sz="900" dirty="0">
                <a:solidFill>
                  <a:srgbClr val="9AA4AF"/>
                </a:solidFill>
                <a:latin typeface="Noto Sans CJK JP" pitchFamily="34" charset="0"/>
                <a:ea typeface="Noto Sans CJK JP" pitchFamily="34" charset="-122"/>
                <a:cs typeface="Noto Sans CJK JP" pitchFamily="34" charset="-120"/>
              </a:rPr>
              <a:t>1</a:t>
            </a:r>
            <a:endParaRPr lang="en-US" sz="9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548640" y="411480"/>
            <a:ext cx="10881360" cy="594360"/>
          </a:xfrm>
          <a:prstGeom prst="rect">
            <a:avLst/>
          </a:prstGeom>
          <a:noFill/>
          <a:ln/>
        </p:spPr>
        <p:txBody>
          <a:bodyPr wrap="square" lIns="0" tIns="0" rIns="0" bIns="0" rtlCol="0" anchor="ctr">
            <a:normAutofit/>
          </a:bodyPr>
          <a:lstStyle/>
          <a:p>
            <a:pPr algn="l" indent="0" marL="0">
              <a:buNone/>
            </a:pPr>
            <a:r>
              <a:rPr lang="en-US" sz="3000" b="1" dirty="0">
                <a:solidFill>
                  <a:srgbClr val="17324D"/>
                </a:solidFill>
                <a:latin typeface="Noto Sans CJK JP" pitchFamily="34" charset="0"/>
                <a:ea typeface="Noto Sans CJK JP" pitchFamily="34" charset="-122"/>
                <a:cs typeface="Noto Sans CJK JP" pitchFamily="34" charset="-120"/>
              </a:rPr>
              <a:t>９．中心発問</a:t>
            </a:r>
            <a:endParaRPr lang="en-US" sz="3000" dirty="0"/>
          </a:p>
        </p:txBody>
      </p:sp>
      <p:sp>
        <p:nvSpPr>
          <p:cNvPr id="3" name="Text 1"/>
          <p:cNvSpPr/>
          <p:nvPr/>
        </p:nvSpPr>
        <p:spPr>
          <a:xfrm>
            <a:off x="566928" y="1051560"/>
            <a:ext cx="10607040" cy="365760"/>
          </a:xfrm>
          <a:prstGeom prst="rect">
            <a:avLst/>
          </a:prstGeom>
          <a:noFill/>
          <a:ln/>
        </p:spPr>
        <p:txBody>
          <a:bodyPr wrap="square" lIns="0" tIns="0" rIns="0" bIns="0" rtlCol="0" anchor="ctr">
            <a:normAutofit/>
          </a:bodyPr>
          <a:lstStyle/>
          <a:p>
            <a:pPr algn="l" indent="0" marL="0">
              <a:buNone/>
            </a:pPr>
            <a:r>
              <a:rPr lang="en-US" sz="1500" dirty="0">
                <a:solidFill>
                  <a:srgbClr val="5D6875"/>
                </a:solidFill>
                <a:latin typeface="Noto Sans CJK JP" pitchFamily="34" charset="0"/>
                <a:ea typeface="Noto Sans CJK JP" pitchFamily="34" charset="-122"/>
                <a:cs typeface="Noto Sans CJK JP" pitchFamily="34" charset="-120"/>
              </a:rPr>
              <a:t>授業の核心に戻る</a:t>
            </a:r>
            <a:endParaRPr lang="en-US" sz="1500" dirty="0"/>
          </a:p>
        </p:txBody>
      </p:sp>
      <p:sp>
        <p:nvSpPr>
          <p:cNvPr id="4" name="Shape 2"/>
          <p:cNvSpPr/>
          <p:nvPr/>
        </p:nvSpPr>
        <p:spPr>
          <a:xfrm>
            <a:off x="548640" y="1508760"/>
            <a:ext cx="11064240" cy="0"/>
          </a:xfrm>
          <a:prstGeom prst="line">
            <a:avLst/>
          </a:prstGeom>
          <a:noFill/>
          <a:ln w="12700">
            <a:solidFill>
              <a:srgbClr val="D7E5EE"/>
            </a:solidFill>
            <a:prstDash val="solid"/>
          </a:ln>
        </p:spPr>
      </p:sp>
      <p:sp>
        <p:nvSpPr>
          <p:cNvPr id="5" name="Text 3"/>
          <p:cNvSpPr/>
          <p:nvPr/>
        </p:nvSpPr>
        <p:spPr>
          <a:xfrm>
            <a:off x="822960" y="2011680"/>
            <a:ext cx="10515600" cy="868680"/>
          </a:xfrm>
          <a:prstGeom prst="rect">
            <a:avLst/>
          </a:prstGeom>
          <a:noFill/>
          <a:ln/>
        </p:spPr>
        <p:txBody>
          <a:bodyPr wrap="square" lIns="0" tIns="0" rIns="0" bIns="0" rtlCol="0" anchor="ctr">
            <a:normAutofit/>
          </a:bodyPr>
          <a:lstStyle/>
          <a:p>
            <a:pPr algn="ctr" indent="0" marL="0">
              <a:buNone/>
            </a:pPr>
            <a:r>
              <a:rPr lang="en-US" sz="3000" b="1" dirty="0">
                <a:solidFill>
                  <a:srgbClr val="17324D"/>
                </a:solidFill>
                <a:latin typeface="Noto Sans CJK JP" pitchFamily="34" charset="0"/>
                <a:ea typeface="Noto Sans CJK JP" pitchFamily="34" charset="-122"/>
                <a:cs typeface="Noto Sans CJK JP" pitchFamily="34" charset="-120"/>
              </a:rPr>
              <a:t>教育を受けることは、なぜ「権利」なのだろう</a:t>
            </a:r>
            <a:endParaRPr lang="en-US" sz="3000" dirty="0"/>
          </a:p>
        </p:txBody>
      </p:sp>
      <p:sp>
        <p:nvSpPr>
          <p:cNvPr id="6" name="Text 4"/>
          <p:cNvSpPr/>
          <p:nvPr/>
        </p:nvSpPr>
        <p:spPr>
          <a:xfrm>
            <a:off x="1005840" y="3474720"/>
            <a:ext cx="2560320" cy="320040"/>
          </a:xfrm>
          <a:prstGeom prst="rect">
            <a:avLst/>
          </a:prstGeom>
          <a:noFill/>
          <a:ln/>
        </p:spPr>
        <p:txBody>
          <a:bodyPr wrap="square" lIns="0" tIns="0" rIns="0" bIns="0" rtlCol="0" anchor="ctr">
            <a:normAutofit/>
          </a:bodyPr>
          <a:lstStyle/>
          <a:p>
            <a:pPr algn="l" indent="0" marL="0">
              <a:buNone/>
            </a:pPr>
            <a:r>
              <a:rPr lang="en-US" sz="1900" b="1" dirty="0">
                <a:solidFill>
                  <a:srgbClr val="2F6F9F"/>
                </a:solidFill>
                <a:latin typeface="Noto Sans CJK JP" pitchFamily="34" charset="0"/>
                <a:ea typeface="Noto Sans CJK JP" pitchFamily="34" charset="-122"/>
                <a:cs typeface="Noto Sans CJK JP" pitchFamily="34" charset="-120"/>
              </a:rPr>
              <a:t>考える手がかり</a:t>
            </a:r>
            <a:endParaRPr lang="en-US" sz="1900" dirty="0"/>
          </a:p>
        </p:txBody>
      </p:sp>
      <p:sp>
        <p:nvSpPr>
          <p:cNvPr id="7" name="Text 5"/>
          <p:cNvSpPr/>
          <p:nvPr/>
        </p:nvSpPr>
        <p:spPr>
          <a:xfrm>
            <a:off x="1280160" y="3931920"/>
            <a:ext cx="9692640" cy="292608"/>
          </a:xfrm>
          <a:prstGeom prst="rect">
            <a:avLst/>
          </a:prstGeom>
          <a:noFill/>
          <a:ln/>
        </p:spPr>
        <p:txBody>
          <a:bodyPr wrap="square" lIns="0" tIns="0" rIns="0" bIns="0" rtlCol="0" anchor="ctr">
            <a:normAutofit/>
          </a:bodyPr>
          <a:lstStyle/>
          <a:p>
            <a:pPr algn="l" indent="0" marL="0">
              <a:buNone/>
            </a:pPr>
            <a:r>
              <a:rPr lang="en-US" sz="1900" dirty="0">
                <a:solidFill>
                  <a:srgbClr val="1A1A1A"/>
                </a:solidFill>
                <a:latin typeface="Noto Sans CJK JP" pitchFamily="34" charset="0"/>
                <a:ea typeface="Noto Sans CJK JP" pitchFamily="34" charset="-122"/>
                <a:cs typeface="Noto Sans CJK JP" pitchFamily="34" charset="-120"/>
              </a:rPr>
              <a:t>・教育があると、人は何を得られるのか</a:t>
            </a:r>
            <a:endParaRPr lang="en-US" sz="1900" dirty="0"/>
          </a:p>
        </p:txBody>
      </p:sp>
      <p:sp>
        <p:nvSpPr>
          <p:cNvPr id="8" name="Text 6"/>
          <p:cNvSpPr/>
          <p:nvPr/>
        </p:nvSpPr>
        <p:spPr>
          <a:xfrm>
            <a:off x="1280160" y="4343400"/>
            <a:ext cx="9692640" cy="292608"/>
          </a:xfrm>
          <a:prstGeom prst="rect">
            <a:avLst/>
          </a:prstGeom>
          <a:noFill/>
          <a:ln/>
        </p:spPr>
        <p:txBody>
          <a:bodyPr wrap="square" lIns="0" tIns="0" rIns="0" bIns="0" rtlCol="0" anchor="ctr">
            <a:normAutofit/>
          </a:bodyPr>
          <a:lstStyle/>
          <a:p>
            <a:pPr algn="l" indent="0" marL="0">
              <a:buNone/>
            </a:pPr>
            <a:r>
              <a:rPr lang="en-US" sz="1900" dirty="0">
                <a:solidFill>
                  <a:srgbClr val="1A1A1A"/>
                </a:solidFill>
                <a:latin typeface="Noto Sans CJK JP" pitchFamily="34" charset="0"/>
                <a:ea typeface="Noto Sans CJK JP" pitchFamily="34" charset="-122"/>
                <a:cs typeface="Noto Sans CJK JP" pitchFamily="34" charset="-120"/>
              </a:rPr>
              <a:t>・教育が奪われると、何が失われるのか</a:t>
            </a:r>
            <a:endParaRPr lang="en-US" sz="1900" dirty="0"/>
          </a:p>
        </p:txBody>
      </p:sp>
      <p:sp>
        <p:nvSpPr>
          <p:cNvPr id="9" name="Text 7"/>
          <p:cNvSpPr/>
          <p:nvPr/>
        </p:nvSpPr>
        <p:spPr>
          <a:xfrm>
            <a:off x="1280160" y="4754880"/>
            <a:ext cx="9692640" cy="292608"/>
          </a:xfrm>
          <a:prstGeom prst="rect">
            <a:avLst/>
          </a:prstGeom>
          <a:noFill/>
          <a:ln/>
        </p:spPr>
        <p:txBody>
          <a:bodyPr wrap="square" lIns="0" tIns="0" rIns="0" bIns="0" rtlCol="0" anchor="ctr">
            <a:normAutofit/>
          </a:bodyPr>
          <a:lstStyle/>
          <a:p>
            <a:pPr algn="l" indent="0" marL="0">
              <a:buNone/>
            </a:pPr>
            <a:r>
              <a:rPr lang="en-US" sz="1900" dirty="0">
                <a:solidFill>
                  <a:srgbClr val="1A1A1A"/>
                </a:solidFill>
                <a:latin typeface="Noto Sans CJK JP" pitchFamily="34" charset="0"/>
                <a:ea typeface="Noto Sans CJK JP" pitchFamily="34" charset="-122"/>
                <a:cs typeface="Noto Sans CJK JP" pitchFamily="34" charset="-120"/>
              </a:rPr>
              <a:t>・自分の考えは、授業前と比べて変わったか</a:t>
            </a:r>
            <a:endParaRPr lang="en-US" sz="1900" dirty="0"/>
          </a:p>
        </p:txBody>
      </p:sp>
      <p:sp>
        <p:nvSpPr>
          <p:cNvPr id="11" name="Text 8"/>
          <p:cNvSpPr/>
          <p:nvPr/>
        </p:nvSpPr>
        <p:spPr>
          <a:xfrm>
            <a:off x="11201400" y="6400800"/>
            <a:ext cx="457200" cy="182880"/>
          </a:xfrm>
          <a:prstGeom prst="rect">
            <a:avLst/>
          </a:prstGeom>
          <a:noFill/>
          <a:ln/>
        </p:spPr>
        <p:txBody>
          <a:bodyPr wrap="square" lIns="0" tIns="0" rIns="0" bIns="0" rtlCol="0" anchor="ctr">
            <a:normAutofit/>
          </a:bodyPr>
          <a:lstStyle/>
          <a:p>
            <a:pPr algn="r" indent="0" marL="0">
              <a:buNone/>
            </a:pPr>
            <a:r>
              <a:rPr lang="en-US" sz="900" dirty="0">
                <a:solidFill>
                  <a:srgbClr val="9AA4AF"/>
                </a:solidFill>
                <a:latin typeface="Noto Sans CJK JP" pitchFamily="34" charset="0"/>
                <a:ea typeface="Noto Sans CJK JP" pitchFamily="34" charset="-122"/>
                <a:cs typeface="Noto Sans CJK JP" pitchFamily="34" charset="-120"/>
              </a:rPr>
              <a:t>10</a:t>
            </a:r>
            <a:endParaRPr lang="en-US" sz="9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548640" y="411480"/>
            <a:ext cx="10881360" cy="594360"/>
          </a:xfrm>
          <a:prstGeom prst="rect">
            <a:avLst/>
          </a:prstGeom>
          <a:noFill/>
          <a:ln/>
        </p:spPr>
        <p:txBody>
          <a:bodyPr wrap="square" lIns="0" tIns="0" rIns="0" bIns="0" rtlCol="0" anchor="ctr">
            <a:normAutofit/>
          </a:bodyPr>
          <a:lstStyle/>
          <a:p>
            <a:pPr algn="l" indent="0" marL="0">
              <a:buNone/>
            </a:pPr>
            <a:r>
              <a:rPr lang="en-US" sz="3000" b="1" dirty="0">
                <a:solidFill>
                  <a:srgbClr val="17324D"/>
                </a:solidFill>
                <a:latin typeface="Noto Sans CJK JP" pitchFamily="34" charset="0"/>
                <a:ea typeface="Noto Sans CJK JP" pitchFamily="34" charset="-122"/>
                <a:cs typeface="Noto Sans CJK JP" pitchFamily="34" charset="-120"/>
              </a:rPr>
              <a:t>１０．考えを共有する</a:t>
            </a:r>
            <a:endParaRPr lang="en-US" sz="3000" dirty="0"/>
          </a:p>
        </p:txBody>
      </p:sp>
      <p:sp>
        <p:nvSpPr>
          <p:cNvPr id="3" name="Text 1"/>
          <p:cNvSpPr/>
          <p:nvPr/>
        </p:nvSpPr>
        <p:spPr>
          <a:xfrm>
            <a:off x="566928" y="1051560"/>
            <a:ext cx="10607040" cy="365760"/>
          </a:xfrm>
          <a:prstGeom prst="rect">
            <a:avLst/>
          </a:prstGeom>
          <a:noFill/>
          <a:ln/>
        </p:spPr>
        <p:txBody>
          <a:bodyPr wrap="square" lIns="0" tIns="0" rIns="0" bIns="0" rtlCol="0" anchor="ctr">
            <a:normAutofit/>
          </a:bodyPr>
          <a:lstStyle/>
          <a:p>
            <a:pPr algn="l" indent="0" marL="0">
              <a:buNone/>
            </a:pPr>
            <a:r>
              <a:rPr lang="en-US" sz="1500" dirty="0">
                <a:solidFill>
                  <a:srgbClr val="5D6875"/>
                </a:solidFill>
                <a:latin typeface="Noto Sans CJK JP" pitchFamily="34" charset="0"/>
                <a:ea typeface="Noto Sans CJK JP" pitchFamily="34" charset="-122"/>
                <a:cs typeface="Noto Sans CJK JP" pitchFamily="34" charset="-120"/>
              </a:rPr>
              <a:t>違う意見から考えを深める</a:t>
            </a:r>
            <a:endParaRPr lang="en-US" sz="1500" dirty="0"/>
          </a:p>
        </p:txBody>
      </p:sp>
      <p:sp>
        <p:nvSpPr>
          <p:cNvPr id="4" name="Shape 2"/>
          <p:cNvSpPr/>
          <p:nvPr/>
        </p:nvSpPr>
        <p:spPr>
          <a:xfrm>
            <a:off x="548640" y="1508760"/>
            <a:ext cx="11064240" cy="0"/>
          </a:xfrm>
          <a:prstGeom prst="line">
            <a:avLst/>
          </a:prstGeom>
          <a:noFill/>
          <a:ln w="12700">
            <a:solidFill>
              <a:srgbClr val="D7E5EE"/>
            </a:solidFill>
            <a:prstDash val="solid"/>
          </a:ln>
        </p:spPr>
      </p:sp>
      <p:sp>
        <p:nvSpPr>
          <p:cNvPr id="5" name="Text 3"/>
          <p:cNvSpPr/>
          <p:nvPr/>
        </p:nvSpPr>
        <p:spPr>
          <a:xfrm>
            <a:off x="914400" y="1783080"/>
            <a:ext cx="2560320" cy="320040"/>
          </a:xfrm>
          <a:prstGeom prst="rect">
            <a:avLst/>
          </a:prstGeom>
          <a:noFill/>
          <a:ln/>
        </p:spPr>
        <p:txBody>
          <a:bodyPr wrap="square" lIns="0" tIns="0" rIns="0" bIns="0" rtlCol="0" anchor="ctr">
            <a:normAutofit/>
          </a:bodyPr>
          <a:lstStyle/>
          <a:p>
            <a:pPr algn="l" indent="0" marL="0">
              <a:buNone/>
            </a:pPr>
            <a:r>
              <a:rPr lang="en-US" sz="2100" b="1" dirty="0">
                <a:solidFill>
                  <a:srgbClr val="2F6F9F"/>
                </a:solidFill>
                <a:latin typeface="Noto Sans CJK JP" pitchFamily="34" charset="0"/>
                <a:ea typeface="Noto Sans CJK JP" pitchFamily="34" charset="-122"/>
                <a:cs typeface="Noto Sans CJK JP" pitchFamily="34" charset="-120"/>
              </a:rPr>
              <a:t>共有の約束</a:t>
            </a:r>
            <a:endParaRPr lang="en-US" sz="2100" dirty="0"/>
          </a:p>
        </p:txBody>
      </p:sp>
      <p:sp>
        <p:nvSpPr>
          <p:cNvPr id="6" name="Text 4"/>
          <p:cNvSpPr/>
          <p:nvPr/>
        </p:nvSpPr>
        <p:spPr>
          <a:xfrm>
            <a:off x="1188720" y="2331720"/>
            <a:ext cx="9509760" cy="320040"/>
          </a:xfrm>
          <a:prstGeom prst="rect">
            <a:avLst/>
          </a:prstGeom>
          <a:noFill/>
          <a:ln/>
        </p:spPr>
        <p:txBody>
          <a:bodyPr wrap="square" lIns="0" tIns="0" rIns="0" bIns="0" rtlCol="0" anchor="ctr">
            <a:normAutofit/>
          </a:bodyPr>
          <a:lstStyle/>
          <a:p>
            <a:pPr algn="l" indent="0" marL="0">
              <a:buNone/>
            </a:pPr>
            <a:r>
              <a:rPr lang="en-US" sz="2100" dirty="0">
                <a:solidFill>
                  <a:srgbClr val="1A1A1A"/>
                </a:solidFill>
                <a:latin typeface="Noto Sans CJK JP" pitchFamily="34" charset="0"/>
                <a:ea typeface="Noto Sans CJK JP" pitchFamily="34" charset="-122"/>
                <a:cs typeface="Noto Sans CJK JP" pitchFamily="34" charset="-120"/>
              </a:rPr>
              <a:t>・一つの正解を探す時間にしない</a:t>
            </a:r>
            <a:endParaRPr lang="en-US" sz="2100" dirty="0"/>
          </a:p>
        </p:txBody>
      </p:sp>
      <p:sp>
        <p:nvSpPr>
          <p:cNvPr id="7" name="Text 5"/>
          <p:cNvSpPr/>
          <p:nvPr/>
        </p:nvSpPr>
        <p:spPr>
          <a:xfrm>
            <a:off x="1188720" y="2834640"/>
            <a:ext cx="9509760" cy="320040"/>
          </a:xfrm>
          <a:prstGeom prst="rect">
            <a:avLst/>
          </a:prstGeom>
          <a:noFill/>
          <a:ln/>
        </p:spPr>
        <p:txBody>
          <a:bodyPr wrap="square" lIns="0" tIns="0" rIns="0" bIns="0" rtlCol="0" anchor="ctr">
            <a:normAutofit/>
          </a:bodyPr>
          <a:lstStyle/>
          <a:p>
            <a:pPr algn="l" indent="0" marL="0">
              <a:buNone/>
            </a:pPr>
            <a:r>
              <a:rPr lang="en-US" sz="2100" dirty="0">
                <a:solidFill>
                  <a:srgbClr val="1A1A1A"/>
                </a:solidFill>
                <a:latin typeface="Noto Sans CJK JP" pitchFamily="34" charset="0"/>
                <a:ea typeface="Noto Sans CJK JP" pitchFamily="34" charset="-122"/>
                <a:cs typeface="Noto Sans CJK JP" pitchFamily="34" charset="-120"/>
              </a:rPr>
              <a:t>・友達の経験を無理に聞き出さない</a:t>
            </a:r>
            <a:endParaRPr lang="en-US" sz="2100" dirty="0"/>
          </a:p>
        </p:txBody>
      </p:sp>
      <p:sp>
        <p:nvSpPr>
          <p:cNvPr id="8" name="Text 6"/>
          <p:cNvSpPr/>
          <p:nvPr/>
        </p:nvSpPr>
        <p:spPr>
          <a:xfrm>
            <a:off x="1188720" y="3337560"/>
            <a:ext cx="9509760" cy="320040"/>
          </a:xfrm>
          <a:prstGeom prst="rect">
            <a:avLst/>
          </a:prstGeom>
          <a:noFill/>
          <a:ln/>
        </p:spPr>
        <p:txBody>
          <a:bodyPr wrap="square" lIns="0" tIns="0" rIns="0" bIns="0" rtlCol="0" anchor="ctr">
            <a:normAutofit/>
          </a:bodyPr>
          <a:lstStyle/>
          <a:p>
            <a:pPr algn="l" indent="0" marL="0">
              <a:buNone/>
            </a:pPr>
            <a:r>
              <a:rPr lang="en-US" sz="2100" dirty="0">
                <a:solidFill>
                  <a:srgbClr val="1A1A1A"/>
                </a:solidFill>
                <a:latin typeface="Noto Sans CJK JP" pitchFamily="34" charset="0"/>
                <a:ea typeface="Noto Sans CJK JP" pitchFamily="34" charset="-122"/>
                <a:cs typeface="Noto Sans CJK JP" pitchFamily="34" charset="-120"/>
              </a:rPr>
              <a:t>・自分と違う意見から考えを広げる</a:t>
            </a:r>
            <a:endParaRPr lang="en-US" sz="2100" dirty="0"/>
          </a:p>
        </p:txBody>
      </p:sp>
      <p:sp>
        <p:nvSpPr>
          <p:cNvPr id="9" name="Text 7"/>
          <p:cNvSpPr/>
          <p:nvPr/>
        </p:nvSpPr>
        <p:spPr>
          <a:xfrm>
            <a:off x="1188720" y="3840480"/>
            <a:ext cx="9509760" cy="320040"/>
          </a:xfrm>
          <a:prstGeom prst="rect">
            <a:avLst/>
          </a:prstGeom>
          <a:noFill/>
          <a:ln/>
        </p:spPr>
        <p:txBody>
          <a:bodyPr wrap="square" lIns="0" tIns="0" rIns="0" bIns="0" rtlCol="0" anchor="ctr">
            <a:normAutofit/>
          </a:bodyPr>
          <a:lstStyle/>
          <a:p>
            <a:pPr algn="l" indent="0" marL="0">
              <a:buNone/>
            </a:pPr>
            <a:r>
              <a:rPr lang="en-US" sz="2100" dirty="0">
                <a:solidFill>
                  <a:srgbClr val="1A1A1A"/>
                </a:solidFill>
                <a:latin typeface="Noto Sans CJK JP" pitchFamily="34" charset="0"/>
                <a:ea typeface="Noto Sans CJK JP" pitchFamily="34" charset="-122"/>
                <a:cs typeface="Noto Sans CJK JP" pitchFamily="34" charset="-120"/>
              </a:rPr>
              <a:t>・話したくないことは話さなくてよい</a:t>
            </a:r>
            <a:endParaRPr lang="en-US" sz="2100" dirty="0"/>
          </a:p>
        </p:txBody>
      </p:sp>
      <p:sp>
        <p:nvSpPr>
          <p:cNvPr id="10" name="Text 8"/>
          <p:cNvSpPr/>
          <p:nvPr/>
        </p:nvSpPr>
        <p:spPr>
          <a:xfrm>
            <a:off x="914400" y="5486400"/>
            <a:ext cx="10424160" cy="457200"/>
          </a:xfrm>
          <a:prstGeom prst="rect">
            <a:avLst/>
          </a:prstGeom>
          <a:noFill/>
          <a:ln/>
        </p:spPr>
        <p:txBody>
          <a:bodyPr wrap="square" lIns="0" tIns="0" rIns="0" bIns="0" rtlCol="0" anchor="ctr">
            <a:normAutofit/>
          </a:bodyPr>
          <a:lstStyle/>
          <a:p>
            <a:pPr algn="ctr" indent="0" marL="0">
              <a:buNone/>
            </a:pPr>
            <a:r>
              <a:rPr lang="en-US" sz="2400" b="1" dirty="0">
                <a:solidFill>
                  <a:srgbClr val="2F7D67"/>
                </a:solidFill>
                <a:latin typeface="Noto Sans CJK JP" pitchFamily="34" charset="0"/>
                <a:ea typeface="Noto Sans CJK JP" pitchFamily="34" charset="-122"/>
                <a:cs typeface="Noto Sans CJK JP" pitchFamily="34" charset="-120"/>
              </a:rPr>
              <a:t>書くことも、考えることも、参加の一つ</a:t>
            </a:r>
            <a:endParaRPr lang="en-US" sz="2400" dirty="0"/>
          </a:p>
        </p:txBody>
      </p:sp>
      <p:sp>
        <p:nvSpPr>
          <p:cNvPr id="12" name="Text 9"/>
          <p:cNvSpPr/>
          <p:nvPr/>
        </p:nvSpPr>
        <p:spPr>
          <a:xfrm>
            <a:off x="11201400" y="6400800"/>
            <a:ext cx="457200" cy="182880"/>
          </a:xfrm>
          <a:prstGeom prst="rect">
            <a:avLst/>
          </a:prstGeom>
          <a:noFill/>
          <a:ln/>
        </p:spPr>
        <p:txBody>
          <a:bodyPr wrap="square" lIns="0" tIns="0" rIns="0" bIns="0" rtlCol="0" anchor="ctr">
            <a:normAutofit/>
          </a:bodyPr>
          <a:lstStyle/>
          <a:p>
            <a:pPr algn="r" indent="0" marL="0">
              <a:buNone/>
            </a:pPr>
            <a:r>
              <a:rPr lang="en-US" sz="900" dirty="0">
                <a:solidFill>
                  <a:srgbClr val="9AA4AF"/>
                </a:solidFill>
                <a:latin typeface="Noto Sans CJK JP" pitchFamily="34" charset="0"/>
                <a:ea typeface="Noto Sans CJK JP" pitchFamily="34" charset="-122"/>
                <a:cs typeface="Noto Sans CJK JP" pitchFamily="34" charset="-120"/>
              </a:rPr>
              <a:t>11</a:t>
            </a:r>
            <a:endParaRPr lang="en-US" sz="9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548640" y="411480"/>
            <a:ext cx="10881360" cy="594360"/>
          </a:xfrm>
          <a:prstGeom prst="rect">
            <a:avLst/>
          </a:prstGeom>
          <a:noFill/>
          <a:ln/>
        </p:spPr>
        <p:txBody>
          <a:bodyPr wrap="square" lIns="0" tIns="0" rIns="0" bIns="0" rtlCol="0" anchor="ctr">
            <a:normAutofit/>
          </a:bodyPr>
          <a:lstStyle/>
          <a:p>
            <a:pPr algn="l" indent="0" marL="0">
              <a:buNone/>
            </a:pPr>
            <a:r>
              <a:rPr lang="en-US" sz="3000" b="1" dirty="0">
                <a:solidFill>
                  <a:srgbClr val="17324D"/>
                </a:solidFill>
                <a:latin typeface="Noto Sans CJK JP" pitchFamily="34" charset="0"/>
                <a:ea typeface="Noto Sans CJK JP" pitchFamily="34" charset="-122"/>
                <a:cs typeface="Noto Sans CJK JP" pitchFamily="34" charset="-120"/>
              </a:rPr>
              <a:t>１１．今日残すこと</a:t>
            </a:r>
            <a:endParaRPr lang="en-US" sz="3000" dirty="0"/>
          </a:p>
        </p:txBody>
      </p:sp>
      <p:sp>
        <p:nvSpPr>
          <p:cNvPr id="3" name="Text 1"/>
          <p:cNvSpPr/>
          <p:nvPr/>
        </p:nvSpPr>
        <p:spPr>
          <a:xfrm>
            <a:off x="566928" y="1051560"/>
            <a:ext cx="10607040" cy="365760"/>
          </a:xfrm>
          <a:prstGeom prst="rect">
            <a:avLst/>
          </a:prstGeom>
          <a:noFill/>
          <a:ln/>
        </p:spPr>
        <p:txBody>
          <a:bodyPr wrap="square" lIns="0" tIns="0" rIns="0" bIns="0" rtlCol="0" anchor="ctr">
            <a:normAutofit/>
          </a:bodyPr>
          <a:lstStyle/>
          <a:p>
            <a:pPr algn="l" indent="0" marL="0">
              <a:buNone/>
            </a:pPr>
            <a:r>
              <a:rPr lang="en-US" sz="1500" dirty="0">
                <a:solidFill>
                  <a:srgbClr val="5D6875"/>
                </a:solidFill>
                <a:latin typeface="Noto Sans CJK JP" pitchFamily="34" charset="0"/>
                <a:ea typeface="Noto Sans CJK JP" pitchFamily="34" charset="-122"/>
                <a:cs typeface="Noto Sans CJK JP" pitchFamily="34" charset="-120"/>
              </a:rPr>
              <a:t>決意表明ではなく、考えの変化を残す</a:t>
            </a:r>
            <a:endParaRPr lang="en-US" sz="1500" dirty="0"/>
          </a:p>
        </p:txBody>
      </p:sp>
      <p:sp>
        <p:nvSpPr>
          <p:cNvPr id="4" name="Shape 2"/>
          <p:cNvSpPr/>
          <p:nvPr/>
        </p:nvSpPr>
        <p:spPr>
          <a:xfrm>
            <a:off x="548640" y="1508760"/>
            <a:ext cx="11064240" cy="0"/>
          </a:xfrm>
          <a:prstGeom prst="line">
            <a:avLst/>
          </a:prstGeom>
          <a:noFill/>
          <a:ln w="12700">
            <a:solidFill>
              <a:srgbClr val="D7E5EE"/>
            </a:solidFill>
            <a:prstDash val="solid"/>
          </a:ln>
        </p:spPr>
      </p:sp>
      <p:sp>
        <p:nvSpPr>
          <p:cNvPr id="5" name="Text 3"/>
          <p:cNvSpPr/>
          <p:nvPr/>
        </p:nvSpPr>
        <p:spPr>
          <a:xfrm>
            <a:off x="731520" y="1828800"/>
            <a:ext cx="10789920" cy="777240"/>
          </a:xfrm>
          <a:prstGeom prst="rect">
            <a:avLst/>
          </a:prstGeom>
          <a:noFill/>
          <a:ln/>
        </p:spPr>
        <p:txBody>
          <a:bodyPr wrap="square" lIns="0" tIns="0" rIns="0" bIns="0" rtlCol="0" anchor="ctr">
            <a:normAutofit/>
          </a:bodyPr>
          <a:lstStyle/>
          <a:p>
            <a:pPr algn="ctr" indent="0" marL="0">
              <a:buNone/>
            </a:pPr>
            <a:r>
              <a:rPr lang="en-US" sz="3000" b="1" dirty="0">
                <a:solidFill>
                  <a:srgbClr val="17324D"/>
                </a:solidFill>
                <a:latin typeface="Noto Sans CJK JP" pitchFamily="34" charset="0"/>
                <a:ea typeface="Noto Sans CJK JP" pitchFamily="34" charset="-122"/>
                <a:cs typeface="Noto Sans CJK JP" pitchFamily="34" charset="-120"/>
              </a:rPr>
              <a:t>授業前と比べて、何が変わったか。まだ何を考えたいか。</a:t>
            </a:r>
            <a:endParaRPr lang="en-US" sz="3000" dirty="0"/>
          </a:p>
        </p:txBody>
      </p:sp>
      <p:sp>
        <p:nvSpPr>
          <p:cNvPr id="6" name="Text 4"/>
          <p:cNvSpPr/>
          <p:nvPr/>
        </p:nvSpPr>
        <p:spPr>
          <a:xfrm>
            <a:off x="1463040" y="3063240"/>
            <a:ext cx="9326880" cy="320040"/>
          </a:xfrm>
          <a:prstGeom prst="rect">
            <a:avLst/>
          </a:prstGeom>
          <a:noFill/>
          <a:ln/>
        </p:spPr>
        <p:txBody>
          <a:bodyPr wrap="square" lIns="0" tIns="0" rIns="0" bIns="0" rtlCol="0" anchor="ctr">
            <a:normAutofit/>
          </a:bodyPr>
          <a:lstStyle/>
          <a:p>
            <a:pPr algn="l" indent="0" marL="0">
              <a:buNone/>
            </a:pPr>
            <a:r>
              <a:rPr lang="en-US" sz="2200" dirty="0">
                <a:solidFill>
                  <a:srgbClr val="1A1A1A"/>
                </a:solidFill>
                <a:latin typeface="Noto Sans CJK JP" pitchFamily="34" charset="0"/>
                <a:ea typeface="Noto Sans CJK JP" pitchFamily="34" charset="-122"/>
                <a:cs typeface="Noto Sans CJK JP" pitchFamily="34" charset="-120"/>
              </a:rPr>
              <a:t>・考えが変わったこと</a:t>
            </a:r>
            <a:endParaRPr lang="en-US" sz="2200" dirty="0"/>
          </a:p>
        </p:txBody>
      </p:sp>
      <p:sp>
        <p:nvSpPr>
          <p:cNvPr id="7" name="Text 5"/>
          <p:cNvSpPr/>
          <p:nvPr/>
        </p:nvSpPr>
        <p:spPr>
          <a:xfrm>
            <a:off x="1463040" y="3502152"/>
            <a:ext cx="9326880" cy="320040"/>
          </a:xfrm>
          <a:prstGeom prst="rect">
            <a:avLst/>
          </a:prstGeom>
          <a:noFill/>
          <a:ln/>
        </p:spPr>
        <p:txBody>
          <a:bodyPr wrap="square" lIns="0" tIns="0" rIns="0" bIns="0" rtlCol="0" anchor="ctr">
            <a:normAutofit/>
          </a:bodyPr>
          <a:lstStyle/>
          <a:p>
            <a:pPr algn="l" indent="0" marL="0">
              <a:buNone/>
            </a:pPr>
            <a:r>
              <a:rPr lang="en-US" sz="2200" dirty="0">
                <a:solidFill>
                  <a:srgbClr val="1A1A1A"/>
                </a:solidFill>
                <a:latin typeface="Noto Sans CJK JP" pitchFamily="34" charset="0"/>
                <a:ea typeface="Noto Sans CJK JP" pitchFamily="34" charset="-122"/>
                <a:cs typeface="Noto Sans CJK JP" pitchFamily="34" charset="-120"/>
              </a:rPr>
              <a:t>・まだ答えが出ていないこと</a:t>
            </a:r>
            <a:endParaRPr lang="en-US" sz="2200" dirty="0"/>
          </a:p>
        </p:txBody>
      </p:sp>
      <p:sp>
        <p:nvSpPr>
          <p:cNvPr id="8" name="Text 6"/>
          <p:cNvSpPr/>
          <p:nvPr/>
        </p:nvSpPr>
        <p:spPr>
          <a:xfrm>
            <a:off x="1463040" y="3941064"/>
            <a:ext cx="9326880" cy="320040"/>
          </a:xfrm>
          <a:prstGeom prst="rect">
            <a:avLst/>
          </a:prstGeom>
          <a:noFill/>
          <a:ln/>
        </p:spPr>
        <p:txBody>
          <a:bodyPr wrap="square" lIns="0" tIns="0" rIns="0" bIns="0" rtlCol="0" anchor="ctr">
            <a:normAutofit/>
          </a:bodyPr>
          <a:lstStyle/>
          <a:p>
            <a:pPr algn="l" indent="0" marL="0">
              <a:buNone/>
            </a:pPr>
            <a:r>
              <a:rPr lang="en-US" sz="2200" dirty="0">
                <a:solidFill>
                  <a:srgbClr val="1A1A1A"/>
                </a:solidFill>
                <a:latin typeface="Noto Sans CJK JP" pitchFamily="34" charset="0"/>
                <a:ea typeface="Noto Sans CJK JP" pitchFamily="34" charset="-122"/>
                <a:cs typeface="Noto Sans CJK JP" pitchFamily="34" charset="-120"/>
              </a:rPr>
              <a:t>・もっと調べたいこと</a:t>
            </a:r>
            <a:endParaRPr lang="en-US" sz="2200" dirty="0"/>
          </a:p>
        </p:txBody>
      </p:sp>
      <p:sp>
        <p:nvSpPr>
          <p:cNvPr id="9" name="Text 7"/>
          <p:cNvSpPr/>
          <p:nvPr/>
        </p:nvSpPr>
        <p:spPr>
          <a:xfrm>
            <a:off x="1463040" y="4379976"/>
            <a:ext cx="9326880" cy="320040"/>
          </a:xfrm>
          <a:prstGeom prst="rect">
            <a:avLst/>
          </a:prstGeom>
          <a:noFill/>
          <a:ln/>
        </p:spPr>
        <p:txBody>
          <a:bodyPr wrap="square" lIns="0" tIns="0" rIns="0" bIns="0" rtlCol="0" anchor="ctr">
            <a:normAutofit/>
          </a:bodyPr>
          <a:lstStyle/>
          <a:p>
            <a:pPr algn="l" indent="0" marL="0">
              <a:buNone/>
            </a:pPr>
            <a:r>
              <a:rPr lang="en-US" sz="2200" dirty="0">
                <a:solidFill>
                  <a:srgbClr val="1A1A1A"/>
                </a:solidFill>
                <a:latin typeface="Noto Sans CJK JP" pitchFamily="34" charset="0"/>
                <a:ea typeface="Noto Sans CJK JP" pitchFamily="34" charset="-122"/>
                <a:cs typeface="Noto Sans CJK JP" pitchFamily="34" charset="-120"/>
              </a:rPr>
              <a:t>・友達の意見から考えたこと</a:t>
            </a:r>
            <a:endParaRPr lang="en-US" sz="2200" dirty="0"/>
          </a:p>
        </p:txBody>
      </p:sp>
      <p:sp>
        <p:nvSpPr>
          <p:cNvPr id="10" name="Text 8"/>
          <p:cNvSpPr/>
          <p:nvPr/>
        </p:nvSpPr>
        <p:spPr>
          <a:xfrm>
            <a:off x="914400" y="5532120"/>
            <a:ext cx="10332720" cy="411480"/>
          </a:xfrm>
          <a:prstGeom prst="rect">
            <a:avLst/>
          </a:prstGeom>
          <a:noFill/>
          <a:ln/>
        </p:spPr>
        <p:txBody>
          <a:bodyPr wrap="square" lIns="0" tIns="0" rIns="0" bIns="0" rtlCol="0" anchor="ctr">
            <a:normAutofit/>
          </a:bodyPr>
          <a:lstStyle/>
          <a:p>
            <a:pPr algn="ctr" indent="0" marL="0">
              <a:buNone/>
            </a:pPr>
            <a:r>
              <a:rPr lang="en-US" sz="1800" b="1" dirty="0">
                <a:solidFill>
                  <a:srgbClr val="B7472A"/>
                </a:solidFill>
                <a:latin typeface="Noto Sans CJK JP" pitchFamily="34" charset="0"/>
                <a:ea typeface="Noto Sans CJK JP" pitchFamily="34" charset="-122"/>
                <a:cs typeface="Noto Sans CJK JP" pitchFamily="34" charset="-120"/>
              </a:rPr>
              <a:t>「マララさんのように行動します」と書かせる授業ではありません</a:t>
            </a:r>
            <a:endParaRPr lang="en-US" sz="1800" dirty="0"/>
          </a:p>
        </p:txBody>
      </p:sp>
      <p:sp>
        <p:nvSpPr>
          <p:cNvPr id="12" name="Text 9"/>
          <p:cNvSpPr/>
          <p:nvPr/>
        </p:nvSpPr>
        <p:spPr>
          <a:xfrm>
            <a:off x="11201400" y="6400800"/>
            <a:ext cx="457200" cy="182880"/>
          </a:xfrm>
          <a:prstGeom prst="rect">
            <a:avLst/>
          </a:prstGeom>
          <a:noFill/>
          <a:ln/>
        </p:spPr>
        <p:txBody>
          <a:bodyPr wrap="square" lIns="0" tIns="0" rIns="0" bIns="0" rtlCol="0" anchor="ctr">
            <a:normAutofit/>
          </a:bodyPr>
          <a:lstStyle/>
          <a:p>
            <a:pPr algn="r" indent="0" marL="0">
              <a:buNone/>
            </a:pPr>
            <a:r>
              <a:rPr lang="en-US" sz="900" dirty="0">
                <a:solidFill>
                  <a:srgbClr val="9AA4AF"/>
                </a:solidFill>
                <a:latin typeface="Noto Sans CJK JP" pitchFamily="34" charset="0"/>
                <a:ea typeface="Noto Sans CJK JP" pitchFamily="34" charset="-122"/>
                <a:cs typeface="Noto Sans CJK JP" pitchFamily="34" charset="-120"/>
              </a:rPr>
              <a:t>12</a:t>
            </a:r>
            <a:endParaRPr lang="en-US" sz="9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548640" y="411480"/>
            <a:ext cx="10881360" cy="594360"/>
          </a:xfrm>
          <a:prstGeom prst="rect">
            <a:avLst/>
          </a:prstGeom>
          <a:noFill/>
          <a:ln/>
        </p:spPr>
        <p:txBody>
          <a:bodyPr wrap="square" lIns="0" tIns="0" rIns="0" bIns="0" rtlCol="0" anchor="ctr">
            <a:normAutofit/>
          </a:bodyPr>
          <a:lstStyle/>
          <a:p>
            <a:pPr algn="l" indent="0" marL="0">
              <a:buNone/>
            </a:pPr>
            <a:r>
              <a:rPr lang="en-US" sz="3000" b="1" dirty="0">
                <a:solidFill>
                  <a:srgbClr val="17324D"/>
                </a:solidFill>
                <a:latin typeface="Noto Sans CJK JP" pitchFamily="34" charset="0"/>
                <a:ea typeface="Noto Sans CJK JP" pitchFamily="34" charset="-122"/>
                <a:cs typeface="Noto Sans CJK JP" pitchFamily="34" charset="-120"/>
              </a:rPr>
              <a:t>１２．参考資料</a:t>
            </a:r>
            <a:endParaRPr lang="en-US" sz="3000" dirty="0"/>
          </a:p>
        </p:txBody>
      </p:sp>
      <p:sp>
        <p:nvSpPr>
          <p:cNvPr id="3" name="Text 1"/>
          <p:cNvSpPr/>
          <p:nvPr/>
        </p:nvSpPr>
        <p:spPr>
          <a:xfrm>
            <a:off x="566928" y="1051560"/>
            <a:ext cx="10607040" cy="365760"/>
          </a:xfrm>
          <a:prstGeom prst="rect">
            <a:avLst/>
          </a:prstGeom>
          <a:noFill/>
          <a:ln/>
        </p:spPr>
        <p:txBody>
          <a:bodyPr wrap="square" lIns="0" tIns="0" rIns="0" bIns="0" rtlCol="0" anchor="ctr">
            <a:normAutofit/>
          </a:bodyPr>
          <a:lstStyle/>
          <a:p>
            <a:pPr algn="l" indent="0" marL="0">
              <a:buNone/>
            </a:pPr>
            <a:r>
              <a:rPr lang="en-US" sz="1500" dirty="0">
                <a:solidFill>
                  <a:srgbClr val="5D6875"/>
                </a:solidFill>
                <a:latin typeface="Noto Sans CJK JP" pitchFamily="34" charset="0"/>
                <a:ea typeface="Noto Sans CJK JP" pitchFamily="34" charset="-122"/>
                <a:cs typeface="Noto Sans CJK JP" pitchFamily="34" charset="-120"/>
              </a:rPr>
              <a:t>授業資料を作るときは公式資料を確認する</a:t>
            </a:r>
            <a:endParaRPr lang="en-US" sz="1500" dirty="0"/>
          </a:p>
        </p:txBody>
      </p:sp>
      <p:sp>
        <p:nvSpPr>
          <p:cNvPr id="4" name="Shape 2"/>
          <p:cNvSpPr/>
          <p:nvPr/>
        </p:nvSpPr>
        <p:spPr>
          <a:xfrm>
            <a:off x="548640" y="1508760"/>
            <a:ext cx="11064240" cy="0"/>
          </a:xfrm>
          <a:prstGeom prst="line">
            <a:avLst/>
          </a:prstGeom>
          <a:noFill/>
          <a:ln w="12700">
            <a:solidFill>
              <a:srgbClr val="D7E5EE"/>
            </a:solidFill>
            <a:prstDash val="solid"/>
          </a:ln>
        </p:spPr>
      </p:sp>
      <p:sp>
        <p:nvSpPr>
          <p:cNvPr id="5" name="Text 3"/>
          <p:cNvSpPr/>
          <p:nvPr/>
        </p:nvSpPr>
        <p:spPr>
          <a:xfrm>
            <a:off x="822960" y="1828800"/>
            <a:ext cx="10881360" cy="320040"/>
          </a:xfrm>
          <a:prstGeom prst="rect">
            <a:avLst/>
          </a:prstGeom>
          <a:noFill/>
          <a:ln/>
        </p:spPr>
        <p:txBody>
          <a:bodyPr wrap="square" lIns="0" tIns="0" rIns="0" bIns="0" rtlCol="0" anchor="ctr">
            <a:normAutofit/>
          </a:bodyPr>
          <a:lstStyle/>
          <a:p>
            <a:pPr algn="l" indent="0" marL="0">
              <a:buNone/>
            </a:pPr>
            <a:r>
              <a:rPr lang="en-US" sz="1800" dirty="0">
                <a:solidFill>
                  <a:srgbClr val="1A1A1A"/>
                </a:solidFill>
                <a:latin typeface="Noto Sans CJK JP" pitchFamily="34" charset="0"/>
                <a:ea typeface="Noto Sans CJK JP" pitchFamily="34" charset="-122"/>
                <a:cs typeface="Noto Sans CJK JP" pitchFamily="34" charset="-120"/>
              </a:rPr>
              <a:t>・Nobel Prize: Malala Yousafzai - Facts</a:t>
            </a:r>
            <a:endParaRPr lang="en-US" sz="1800" dirty="0"/>
          </a:p>
        </p:txBody>
      </p:sp>
      <p:sp>
        <p:nvSpPr>
          <p:cNvPr id="6" name="Text 4"/>
          <p:cNvSpPr/>
          <p:nvPr/>
        </p:nvSpPr>
        <p:spPr>
          <a:xfrm>
            <a:off x="822960" y="2286000"/>
            <a:ext cx="10881360" cy="320040"/>
          </a:xfrm>
          <a:prstGeom prst="rect">
            <a:avLst/>
          </a:prstGeom>
          <a:noFill/>
          <a:ln/>
        </p:spPr>
        <p:txBody>
          <a:bodyPr wrap="square" lIns="0" tIns="0" rIns="0" bIns="0" rtlCol="0" anchor="ctr">
            <a:normAutofit/>
          </a:bodyPr>
          <a:lstStyle/>
          <a:p>
            <a:pPr algn="l" indent="0" marL="0">
              <a:buNone/>
            </a:pPr>
            <a:r>
              <a:rPr lang="en-US" sz="1800" dirty="0">
                <a:solidFill>
                  <a:srgbClr val="1A1A1A"/>
                </a:solidFill>
                <a:latin typeface="Noto Sans CJK JP" pitchFamily="34" charset="0"/>
                <a:ea typeface="Noto Sans CJK JP" pitchFamily="34" charset="-122"/>
                <a:cs typeface="Noto Sans CJK JP" pitchFamily="34" charset="-120"/>
              </a:rPr>
              <a:t>・Nobel Prize: Malala Yousafzai - Nobel Lecture</a:t>
            </a:r>
            <a:endParaRPr lang="en-US" sz="1800" dirty="0"/>
          </a:p>
        </p:txBody>
      </p:sp>
      <p:sp>
        <p:nvSpPr>
          <p:cNvPr id="7" name="Text 5"/>
          <p:cNvSpPr/>
          <p:nvPr/>
        </p:nvSpPr>
        <p:spPr>
          <a:xfrm>
            <a:off x="822960" y="2743200"/>
            <a:ext cx="10881360" cy="320040"/>
          </a:xfrm>
          <a:prstGeom prst="rect">
            <a:avLst/>
          </a:prstGeom>
          <a:noFill/>
          <a:ln/>
        </p:spPr>
        <p:txBody>
          <a:bodyPr wrap="square" lIns="0" tIns="0" rIns="0" bIns="0" rtlCol="0" anchor="ctr">
            <a:normAutofit/>
          </a:bodyPr>
          <a:lstStyle/>
          <a:p>
            <a:pPr algn="l" indent="0" marL="0">
              <a:buNone/>
            </a:pPr>
            <a:r>
              <a:rPr lang="en-US" sz="1800" dirty="0">
                <a:solidFill>
                  <a:srgbClr val="1A1A1A"/>
                </a:solidFill>
                <a:latin typeface="Noto Sans CJK JP" pitchFamily="34" charset="0"/>
                <a:ea typeface="Noto Sans CJK JP" pitchFamily="34" charset="-122"/>
                <a:cs typeface="Noto Sans CJK JP" pitchFamily="34" charset="-120"/>
              </a:rPr>
              <a:t>・UNICEF: Convention on the Rights of the Child, Article 28</a:t>
            </a:r>
            <a:endParaRPr lang="en-US" sz="1800" dirty="0"/>
          </a:p>
        </p:txBody>
      </p:sp>
      <p:sp>
        <p:nvSpPr>
          <p:cNvPr id="8" name="Text 6"/>
          <p:cNvSpPr/>
          <p:nvPr/>
        </p:nvSpPr>
        <p:spPr>
          <a:xfrm>
            <a:off x="822960" y="3200400"/>
            <a:ext cx="10881360" cy="320040"/>
          </a:xfrm>
          <a:prstGeom prst="rect">
            <a:avLst/>
          </a:prstGeom>
          <a:noFill/>
          <a:ln/>
        </p:spPr>
        <p:txBody>
          <a:bodyPr wrap="square" lIns="0" tIns="0" rIns="0" bIns="0" rtlCol="0" anchor="ctr">
            <a:normAutofit/>
          </a:bodyPr>
          <a:lstStyle/>
          <a:p>
            <a:pPr algn="l" indent="0" marL="0">
              <a:buNone/>
            </a:pPr>
            <a:r>
              <a:rPr lang="en-US" sz="1800" dirty="0">
                <a:solidFill>
                  <a:srgbClr val="1A1A1A"/>
                </a:solidFill>
                <a:latin typeface="Noto Sans CJK JP" pitchFamily="34" charset="0"/>
                <a:ea typeface="Noto Sans CJK JP" pitchFamily="34" charset="-122"/>
                <a:cs typeface="Noto Sans CJK JP" pitchFamily="34" charset="-120"/>
              </a:rPr>
              <a:t>・UNESCO: Global Education Monitoring Report 2026 - out-of-school children</a:t>
            </a:r>
            <a:endParaRPr lang="en-US" sz="1800" dirty="0"/>
          </a:p>
        </p:txBody>
      </p:sp>
      <p:sp>
        <p:nvSpPr>
          <p:cNvPr id="9" name="Text 7"/>
          <p:cNvSpPr/>
          <p:nvPr/>
        </p:nvSpPr>
        <p:spPr>
          <a:xfrm>
            <a:off x="822960" y="3657600"/>
            <a:ext cx="10881360" cy="320040"/>
          </a:xfrm>
          <a:prstGeom prst="rect">
            <a:avLst/>
          </a:prstGeom>
          <a:noFill/>
          <a:ln/>
        </p:spPr>
        <p:txBody>
          <a:bodyPr wrap="square" lIns="0" tIns="0" rIns="0" bIns="0" rtlCol="0" anchor="ctr">
            <a:normAutofit/>
          </a:bodyPr>
          <a:lstStyle/>
          <a:p>
            <a:pPr algn="l" indent="0" marL="0">
              <a:buNone/>
            </a:pPr>
            <a:r>
              <a:rPr lang="en-US" sz="1800" dirty="0">
                <a:solidFill>
                  <a:srgbClr val="1A1A1A"/>
                </a:solidFill>
                <a:latin typeface="Noto Sans CJK JP" pitchFamily="34" charset="0"/>
                <a:ea typeface="Noto Sans CJK JP" pitchFamily="34" charset="-122"/>
                <a:cs typeface="Noto Sans CJK JP" pitchFamily="34" charset="-120"/>
              </a:rPr>
              <a:t>・UNESCO: Gender equality and education</a:t>
            </a:r>
            <a:endParaRPr lang="en-US" sz="1800" dirty="0"/>
          </a:p>
        </p:txBody>
      </p:sp>
      <p:sp>
        <p:nvSpPr>
          <p:cNvPr id="10" name="Text 8"/>
          <p:cNvSpPr/>
          <p:nvPr/>
        </p:nvSpPr>
        <p:spPr>
          <a:xfrm>
            <a:off x="822960" y="4846320"/>
            <a:ext cx="10789920" cy="457200"/>
          </a:xfrm>
          <a:prstGeom prst="rect">
            <a:avLst/>
          </a:prstGeom>
          <a:noFill/>
          <a:ln/>
        </p:spPr>
        <p:txBody>
          <a:bodyPr wrap="square" lIns="0" tIns="0" rIns="0" bIns="0" rtlCol="0" anchor="ctr">
            <a:normAutofit/>
          </a:bodyPr>
          <a:lstStyle/>
          <a:p>
            <a:pPr algn="ctr" indent="0" marL="0">
              <a:buNone/>
            </a:pPr>
            <a:r>
              <a:rPr lang="en-US" sz="1800" b="1" dirty="0">
                <a:solidFill>
                  <a:srgbClr val="B7472A"/>
                </a:solidFill>
                <a:latin typeface="Noto Sans CJK JP" pitchFamily="34" charset="0"/>
                <a:ea typeface="Noto Sans CJK JP" pitchFamily="34" charset="-122"/>
                <a:cs typeface="Noto Sans CJK JP" pitchFamily="34" charset="-120"/>
              </a:rPr>
              <a:t>注意：画像検索で見つけた人物写真や講演全文の長い翻訳を、教材へ安易に転載しない</a:t>
            </a:r>
            <a:endParaRPr lang="en-US" sz="1800" dirty="0"/>
          </a:p>
        </p:txBody>
      </p:sp>
      <p:sp>
        <p:nvSpPr>
          <p:cNvPr id="11" name="Text 9"/>
          <p:cNvSpPr/>
          <p:nvPr/>
        </p:nvSpPr>
        <p:spPr>
          <a:xfrm>
            <a:off x="822960" y="5486400"/>
            <a:ext cx="10789920" cy="365760"/>
          </a:xfrm>
          <a:prstGeom prst="rect">
            <a:avLst/>
          </a:prstGeom>
          <a:noFill/>
          <a:ln/>
        </p:spPr>
        <p:txBody>
          <a:bodyPr wrap="square" lIns="0" tIns="0" rIns="0" bIns="0" rtlCol="0" anchor="ctr">
            <a:normAutofit/>
          </a:bodyPr>
          <a:lstStyle/>
          <a:p>
            <a:pPr algn="ctr" indent="0" marL="0">
              <a:buNone/>
            </a:pPr>
            <a:r>
              <a:rPr lang="en-US" sz="1700" dirty="0">
                <a:solidFill>
                  <a:srgbClr val="5D6875"/>
                </a:solidFill>
                <a:latin typeface="Noto Sans CJK JP" pitchFamily="34" charset="0"/>
                <a:ea typeface="Noto Sans CJK JP" pitchFamily="34" charset="-122"/>
                <a:cs typeface="Noto Sans CJK JP" pitchFamily="34" charset="-120"/>
              </a:rPr>
              <a:t>授業で使う場合は、出典・引用範囲・利用条件を確認する</a:t>
            </a:r>
            <a:endParaRPr lang="en-US" sz="1700" dirty="0"/>
          </a:p>
        </p:txBody>
      </p:sp>
      <p:sp>
        <p:nvSpPr>
          <p:cNvPr id="13" name="Text 10"/>
          <p:cNvSpPr/>
          <p:nvPr/>
        </p:nvSpPr>
        <p:spPr>
          <a:xfrm>
            <a:off x="11201400" y="6400800"/>
            <a:ext cx="457200" cy="182880"/>
          </a:xfrm>
          <a:prstGeom prst="rect">
            <a:avLst/>
          </a:prstGeom>
          <a:noFill/>
          <a:ln/>
        </p:spPr>
        <p:txBody>
          <a:bodyPr wrap="square" lIns="0" tIns="0" rIns="0" bIns="0" rtlCol="0" anchor="ctr">
            <a:normAutofit/>
          </a:bodyPr>
          <a:lstStyle/>
          <a:p>
            <a:pPr algn="r" indent="0" marL="0">
              <a:buNone/>
            </a:pPr>
            <a:r>
              <a:rPr lang="en-US" sz="900" dirty="0">
                <a:solidFill>
                  <a:srgbClr val="9AA4AF"/>
                </a:solidFill>
                <a:latin typeface="Noto Sans CJK JP" pitchFamily="34" charset="0"/>
                <a:ea typeface="Noto Sans CJK JP" pitchFamily="34" charset="-122"/>
                <a:cs typeface="Noto Sans CJK JP" pitchFamily="34" charset="-120"/>
              </a:rPr>
              <a:t>13</a:t>
            </a:r>
            <a:endParaRPr lang="en-US" sz="9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548640" y="411480"/>
            <a:ext cx="10881360" cy="594360"/>
          </a:xfrm>
          <a:prstGeom prst="rect">
            <a:avLst/>
          </a:prstGeom>
          <a:noFill/>
          <a:ln/>
        </p:spPr>
        <p:txBody>
          <a:bodyPr wrap="square" lIns="0" tIns="0" rIns="0" bIns="0" rtlCol="0" anchor="ctr">
            <a:normAutofit/>
          </a:bodyPr>
          <a:lstStyle/>
          <a:p>
            <a:pPr algn="l" indent="0" marL="0">
              <a:buNone/>
            </a:pPr>
            <a:r>
              <a:rPr lang="en-US" sz="3000" b="1" dirty="0">
                <a:solidFill>
                  <a:srgbClr val="17324D"/>
                </a:solidFill>
                <a:latin typeface="Noto Sans CJK JP" pitchFamily="34" charset="0"/>
                <a:ea typeface="Noto Sans CJK JP" pitchFamily="34" charset="-122"/>
                <a:cs typeface="Noto Sans CJK JP" pitchFamily="34" charset="-120"/>
              </a:rPr>
              <a:t>１．学校に行けることは「当たり前」か</a:t>
            </a:r>
            <a:endParaRPr lang="en-US" sz="3000" dirty="0"/>
          </a:p>
        </p:txBody>
      </p:sp>
      <p:sp>
        <p:nvSpPr>
          <p:cNvPr id="3" name="Text 1"/>
          <p:cNvSpPr/>
          <p:nvPr/>
        </p:nvSpPr>
        <p:spPr>
          <a:xfrm>
            <a:off x="566928" y="1051560"/>
            <a:ext cx="10607040" cy="365760"/>
          </a:xfrm>
          <a:prstGeom prst="rect">
            <a:avLst/>
          </a:prstGeom>
          <a:noFill/>
          <a:ln/>
        </p:spPr>
        <p:txBody>
          <a:bodyPr wrap="square" lIns="0" tIns="0" rIns="0" bIns="0" rtlCol="0" anchor="ctr">
            <a:normAutofit/>
          </a:bodyPr>
          <a:lstStyle/>
          <a:p>
            <a:pPr algn="l" indent="0" marL="0">
              <a:buNone/>
            </a:pPr>
            <a:r>
              <a:rPr lang="en-US" sz="1500" dirty="0">
                <a:solidFill>
                  <a:srgbClr val="5D6875"/>
                </a:solidFill>
                <a:latin typeface="Noto Sans CJK JP" pitchFamily="34" charset="0"/>
                <a:ea typeface="Noto Sans CJK JP" pitchFamily="34" charset="-122"/>
                <a:cs typeface="Noto Sans CJK JP" pitchFamily="34" charset="-120"/>
              </a:rPr>
              <a:t>授業の入口：自分の生活から考える</a:t>
            </a:r>
            <a:endParaRPr lang="en-US" sz="1500" dirty="0"/>
          </a:p>
        </p:txBody>
      </p:sp>
      <p:sp>
        <p:nvSpPr>
          <p:cNvPr id="4" name="Shape 2"/>
          <p:cNvSpPr/>
          <p:nvPr/>
        </p:nvSpPr>
        <p:spPr>
          <a:xfrm>
            <a:off x="548640" y="1508760"/>
            <a:ext cx="11064240" cy="0"/>
          </a:xfrm>
          <a:prstGeom prst="line">
            <a:avLst/>
          </a:prstGeom>
          <a:noFill/>
          <a:ln w="12700">
            <a:solidFill>
              <a:srgbClr val="D7E5EE"/>
            </a:solidFill>
            <a:prstDash val="solid"/>
          </a:ln>
        </p:spPr>
      </p:sp>
      <p:sp>
        <p:nvSpPr>
          <p:cNvPr id="5" name="Text 3"/>
          <p:cNvSpPr/>
          <p:nvPr/>
        </p:nvSpPr>
        <p:spPr>
          <a:xfrm>
            <a:off x="731520" y="1828800"/>
            <a:ext cx="10789920" cy="960120"/>
          </a:xfrm>
          <a:prstGeom prst="rect">
            <a:avLst/>
          </a:prstGeom>
          <a:noFill/>
          <a:ln/>
        </p:spPr>
        <p:txBody>
          <a:bodyPr wrap="square" lIns="0" tIns="0" rIns="0" bIns="0" rtlCol="0" anchor="ctr">
            <a:normAutofit/>
          </a:bodyPr>
          <a:lstStyle/>
          <a:p>
            <a:pPr algn="ctr" indent="0" marL="0">
              <a:buNone/>
            </a:pPr>
            <a:r>
              <a:rPr lang="en-US" sz="3000" b="1" dirty="0">
                <a:solidFill>
                  <a:srgbClr val="17324D"/>
                </a:solidFill>
                <a:latin typeface="Noto Sans CJK JP" pitchFamily="34" charset="0"/>
                <a:ea typeface="Noto Sans CJK JP" pitchFamily="34" charset="-122"/>
                <a:cs typeface="Noto Sans CJK JP" pitchFamily="34" charset="-120"/>
              </a:rPr>
              <a:t>明日から、あなたは学校へ行ってはいけないと言われたら？</a:t>
            </a:r>
            <a:endParaRPr lang="en-US" sz="3000" dirty="0"/>
          </a:p>
        </p:txBody>
      </p:sp>
      <p:sp>
        <p:nvSpPr>
          <p:cNvPr id="6" name="Text 4"/>
          <p:cNvSpPr/>
          <p:nvPr/>
        </p:nvSpPr>
        <p:spPr>
          <a:xfrm>
            <a:off x="1097280" y="3154680"/>
            <a:ext cx="2286000" cy="320040"/>
          </a:xfrm>
          <a:prstGeom prst="rect">
            <a:avLst/>
          </a:prstGeom>
          <a:noFill/>
          <a:ln/>
        </p:spPr>
        <p:txBody>
          <a:bodyPr wrap="square" lIns="0" tIns="0" rIns="0" bIns="0" rtlCol="0" anchor="ctr">
            <a:normAutofit/>
          </a:bodyPr>
          <a:lstStyle/>
          <a:p>
            <a:pPr algn="l" indent="0" marL="0">
              <a:buNone/>
            </a:pPr>
            <a:r>
              <a:rPr lang="en-US" sz="1800" b="1" dirty="0">
                <a:solidFill>
                  <a:srgbClr val="2F6F9F"/>
                </a:solidFill>
                <a:latin typeface="Noto Sans CJK JP" pitchFamily="34" charset="0"/>
                <a:ea typeface="Noto Sans CJK JP" pitchFamily="34" charset="-122"/>
                <a:cs typeface="Noto Sans CJK JP" pitchFamily="34" charset="-120"/>
              </a:rPr>
              <a:t>考えてみること</a:t>
            </a:r>
            <a:endParaRPr lang="en-US" sz="1800" dirty="0"/>
          </a:p>
        </p:txBody>
      </p:sp>
      <p:sp>
        <p:nvSpPr>
          <p:cNvPr id="7" name="Text 5"/>
          <p:cNvSpPr/>
          <p:nvPr/>
        </p:nvSpPr>
        <p:spPr>
          <a:xfrm>
            <a:off x="1325880" y="3657600"/>
            <a:ext cx="9601200" cy="274320"/>
          </a:xfrm>
          <a:prstGeom prst="rect">
            <a:avLst/>
          </a:prstGeom>
          <a:noFill/>
          <a:ln/>
        </p:spPr>
        <p:txBody>
          <a:bodyPr wrap="square" lIns="0" tIns="0" rIns="0" bIns="0" rtlCol="0" anchor="ctr">
            <a:normAutofit/>
          </a:bodyPr>
          <a:lstStyle/>
          <a:p>
            <a:pPr algn="l" indent="0" marL="0">
              <a:buNone/>
            </a:pPr>
            <a:r>
              <a:rPr lang="en-US" sz="1900" dirty="0">
                <a:solidFill>
                  <a:srgbClr val="1A1A1A"/>
                </a:solidFill>
                <a:latin typeface="Noto Sans CJK JP" pitchFamily="34" charset="0"/>
                <a:ea typeface="Noto Sans CJK JP" pitchFamily="34" charset="-122"/>
                <a:cs typeface="Noto Sans CJK JP" pitchFamily="34" charset="-120"/>
              </a:rPr>
              <a:t>・何が困るか</a:t>
            </a:r>
            <a:endParaRPr lang="en-US" sz="1900" dirty="0"/>
          </a:p>
        </p:txBody>
      </p:sp>
      <p:sp>
        <p:nvSpPr>
          <p:cNvPr id="8" name="Text 6"/>
          <p:cNvSpPr/>
          <p:nvPr/>
        </p:nvSpPr>
        <p:spPr>
          <a:xfrm>
            <a:off x="1325880" y="4041648"/>
            <a:ext cx="9601200" cy="274320"/>
          </a:xfrm>
          <a:prstGeom prst="rect">
            <a:avLst/>
          </a:prstGeom>
          <a:noFill/>
          <a:ln/>
        </p:spPr>
        <p:txBody>
          <a:bodyPr wrap="square" lIns="0" tIns="0" rIns="0" bIns="0" rtlCol="0" anchor="ctr">
            <a:normAutofit/>
          </a:bodyPr>
          <a:lstStyle/>
          <a:p>
            <a:pPr algn="l" indent="0" marL="0">
              <a:buNone/>
            </a:pPr>
            <a:r>
              <a:rPr lang="en-US" sz="1900" dirty="0">
                <a:solidFill>
                  <a:srgbClr val="1A1A1A"/>
                </a:solidFill>
                <a:latin typeface="Noto Sans CJK JP" pitchFamily="34" charset="0"/>
                <a:ea typeface="Noto Sans CJK JP" pitchFamily="34" charset="-122"/>
                <a:cs typeface="Noto Sans CJK JP" pitchFamily="34" charset="-120"/>
              </a:rPr>
              <a:t>・何が変わるか</a:t>
            </a:r>
            <a:endParaRPr lang="en-US" sz="1900" dirty="0"/>
          </a:p>
        </p:txBody>
      </p:sp>
      <p:sp>
        <p:nvSpPr>
          <p:cNvPr id="9" name="Text 7"/>
          <p:cNvSpPr/>
          <p:nvPr/>
        </p:nvSpPr>
        <p:spPr>
          <a:xfrm>
            <a:off x="1325880" y="4425696"/>
            <a:ext cx="9601200" cy="274320"/>
          </a:xfrm>
          <a:prstGeom prst="rect">
            <a:avLst/>
          </a:prstGeom>
          <a:noFill/>
          <a:ln/>
        </p:spPr>
        <p:txBody>
          <a:bodyPr wrap="square" lIns="0" tIns="0" rIns="0" bIns="0" rtlCol="0" anchor="ctr">
            <a:normAutofit/>
          </a:bodyPr>
          <a:lstStyle/>
          <a:p>
            <a:pPr algn="l" indent="0" marL="0">
              <a:buNone/>
            </a:pPr>
            <a:r>
              <a:rPr lang="en-US" sz="1900" dirty="0">
                <a:solidFill>
                  <a:srgbClr val="1A1A1A"/>
                </a:solidFill>
                <a:latin typeface="Noto Sans CJK JP" pitchFamily="34" charset="0"/>
                <a:ea typeface="Noto Sans CJK JP" pitchFamily="34" charset="-122"/>
                <a:cs typeface="Noto Sans CJK JP" pitchFamily="34" charset="-120"/>
              </a:rPr>
              <a:t>・友達・進路・生活にどんな影響があるか</a:t>
            </a:r>
            <a:endParaRPr lang="en-US" sz="1900" dirty="0"/>
          </a:p>
        </p:txBody>
      </p:sp>
      <p:sp>
        <p:nvSpPr>
          <p:cNvPr id="10" name="Text 8"/>
          <p:cNvSpPr/>
          <p:nvPr/>
        </p:nvSpPr>
        <p:spPr>
          <a:xfrm>
            <a:off x="1325880" y="4809744"/>
            <a:ext cx="9601200" cy="274320"/>
          </a:xfrm>
          <a:prstGeom prst="rect">
            <a:avLst/>
          </a:prstGeom>
          <a:noFill/>
          <a:ln/>
        </p:spPr>
        <p:txBody>
          <a:bodyPr wrap="square" lIns="0" tIns="0" rIns="0" bIns="0" rtlCol="0" anchor="ctr">
            <a:normAutofit/>
          </a:bodyPr>
          <a:lstStyle/>
          <a:p>
            <a:pPr algn="l" indent="0" marL="0">
              <a:buNone/>
            </a:pPr>
            <a:r>
              <a:rPr lang="en-US" sz="1900" dirty="0">
                <a:solidFill>
                  <a:srgbClr val="1A1A1A"/>
                </a:solidFill>
                <a:latin typeface="Noto Sans CJK JP" pitchFamily="34" charset="0"/>
                <a:ea typeface="Noto Sans CJK JP" pitchFamily="34" charset="-122"/>
                <a:cs typeface="Noto Sans CJK JP" pitchFamily="34" charset="-120"/>
              </a:rPr>
              <a:t>・「うれしい」と思った場合、なぜそう思うか</a:t>
            </a:r>
            <a:endParaRPr lang="en-US" sz="1900" dirty="0"/>
          </a:p>
        </p:txBody>
      </p:sp>
      <p:sp>
        <p:nvSpPr>
          <p:cNvPr id="12" name="Text 9"/>
          <p:cNvSpPr/>
          <p:nvPr/>
        </p:nvSpPr>
        <p:spPr>
          <a:xfrm>
            <a:off x="11201400" y="6400800"/>
            <a:ext cx="457200" cy="182880"/>
          </a:xfrm>
          <a:prstGeom prst="rect">
            <a:avLst/>
          </a:prstGeom>
          <a:noFill/>
          <a:ln/>
        </p:spPr>
        <p:txBody>
          <a:bodyPr wrap="square" lIns="0" tIns="0" rIns="0" bIns="0" rtlCol="0" anchor="ctr">
            <a:normAutofit/>
          </a:bodyPr>
          <a:lstStyle/>
          <a:p>
            <a:pPr algn="r" indent="0" marL="0">
              <a:buNone/>
            </a:pPr>
            <a:r>
              <a:rPr lang="en-US" sz="900" dirty="0">
                <a:solidFill>
                  <a:srgbClr val="9AA4AF"/>
                </a:solidFill>
                <a:latin typeface="Noto Sans CJK JP" pitchFamily="34" charset="0"/>
                <a:ea typeface="Noto Sans CJK JP" pitchFamily="34" charset="-122"/>
                <a:cs typeface="Noto Sans CJK JP" pitchFamily="34" charset="-120"/>
              </a:rPr>
              <a:t>2</a:t>
            </a:r>
            <a:endParaRPr lang="en-US" sz="9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548640" y="411480"/>
            <a:ext cx="10881360" cy="594360"/>
          </a:xfrm>
          <a:prstGeom prst="rect">
            <a:avLst/>
          </a:prstGeom>
          <a:noFill/>
          <a:ln/>
        </p:spPr>
        <p:txBody>
          <a:bodyPr wrap="square" lIns="0" tIns="0" rIns="0" bIns="0" rtlCol="0" anchor="ctr">
            <a:normAutofit/>
          </a:bodyPr>
          <a:lstStyle/>
          <a:p>
            <a:pPr algn="l" indent="0" marL="0">
              <a:buNone/>
            </a:pPr>
            <a:r>
              <a:rPr lang="en-US" sz="3000" b="1" dirty="0">
                <a:solidFill>
                  <a:srgbClr val="17324D"/>
                </a:solidFill>
                <a:latin typeface="Noto Sans CJK JP" pitchFamily="34" charset="0"/>
                <a:ea typeface="Noto Sans CJK JP" pitchFamily="34" charset="-122"/>
                <a:cs typeface="Noto Sans CJK JP" pitchFamily="34" charset="-120"/>
              </a:rPr>
              <a:t>２．マララ・ユスフザイさんとは</a:t>
            </a:r>
            <a:endParaRPr lang="en-US" sz="3000" dirty="0"/>
          </a:p>
        </p:txBody>
      </p:sp>
      <p:sp>
        <p:nvSpPr>
          <p:cNvPr id="3" name="Text 1"/>
          <p:cNvSpPr/>
          <p:nvPr/>
        </p:nvSpPr>
        <p:spPr>
          <a:xfrm>
            <a:off x="566928" y="1051560"/>
            <a:ext cx="10607040" cy="365760"/>
          </a:xfrm>
          <a:prstGeom prst="rect">
            <a:avLst/>
          </a:prstGeom>
          <a:noFill/>
          <a:ln/>
        </p:spPr>
        <p:txBody>
          <a:bodyPr wrap="square" lIns="0" tIns="0" rIns="0" bIns="0" rtlCol="0" anchor="ctr">
            <a:normAutofit/>
          </a:bodyPr>
          <a:lstStyle/>
          <a:p>
            <a:pPr algn="l" indent="0" marL="0">
              <a:buNone/>
            </a:pPr>
            <a:r>
              <a:rPr lang="en-US" sz="1500" dirty="0">
                <a:solidFill>
                  <a:srgbClr val="5D6875"/>
                </a:solidFill>
                <a:latin typeface="Noto Sans CJK JP" pitchFamily="34" charset="0"/>
                <a:ea typeface="Noto Sans CJK JP" pitchFamily="34" charset="-122"/>
                <a:cs typeface="Noto Sans CJK JP" pitchFamily="34" charset="-120"/>
              </a:rPr>
              <a:t>人物を英雄化せず、基本的な事実を確認する</a:t>
            </a:r>
            <a:endParaRPr lang="en-US" sz="1500" dirty="0"/>
          </a:p>
        </p:txBody>
      </p:sp>
      <p:sp>
        <p:nvSpPr>
          <p:cNvPr id="4" name="Shape 2"/>
          <p:cNvSpPr/>
          <p:nvPr/>
        </p:nvSpPr>
        <p:spPr>
          <a:xfrm>
            <a:off x="548640" y="1508760"/>
            <a:ext cx="11064240" cy="0"/>
          </a:xfrm>
          <a:prstGeom prst="line">
            <a:avLst/>
          </a:prstGeom>
          <a:noFill/>
          <a:ln w="12700">
            <a:solidFill>
              <a:srgbClr val="D7E5EE"/>
            </a:solidFill>
            <a:prstDash val="solid"/>
          </a:ln>
        </p:spPr>
      </p:sp>
      <p:sp>
        <p:nvSpPr>
          <p:cNvPr id="5" name="Text 3"/>
          <p:cNvSpPr/>
          <p:nvPr/>
        </p:nvSpPr>
        <p:spPr>
          <a:xfrm>
            <a:off x="822960" y="1828800"/>
            <a:ext cx="5029200" cy="411480"/>
          </a:xfrm>
          <a:prstGeom prst="rect">
            <a:avLst/>
          </a:prstGeom>
          <a:noFill/>
          <a:ln/>
        </p:spPr>
        <p:txBody>
          <a:bodyPr wrap="square" lIns="0" tIns="0" rIns="0" bIns="0" rtlCol="0" anchor="ctr">
            <a:normAutofit/>
          </a:bodyPr>
          <a:lstStyle/>
          <a:p>
            <a:pPr algn="l" indent="0" marL="0">
              <a:buNone/>
            </a:pPr>
            <a:r>
              <a:rPr lang="en-US" sz="2800" b="1" dirty="0">
                <a:solidFill>
                  <a:srgbClr val="17324D"/>
                </a:solidFill>
                <a:latin typeface="Noto Sans CJK JP" pitchFamily="34" charset="0"/>
                <a:ea typeface="Noto Sans CJK JP" pitchFamily="34" charset="-122"/>
                <a:cs typeface="Noto Sans CJK JP" pitchFamily="34" charset="-120"/>
              </a:rPr>
              <a:t>Malala Yousafzai</a:t>
            </a:r>
            <a:endParaRPr lang="en-US" sz="2800" dirty="0"/>
          </a:p>
        </p:txBody>
      </p:sp>
      <p:sp>
        <p:nvSpPr>
          <p:cNvPr id="6" name="Text 4"/>
          <p:cNvSpPr/>
          <p:nvPr/>
        </p:nvSpPr>
        <p:spPr>
          <a:xfrm>
            <a:off x="914400" y="2514600"/>
            <a:ext cx="10607040" cy="347472"/>
          </a:xfrm>
          <a:prstGeom prst="rect">
            <a:avLst/>
          </a:prstGeom>
          <a:noFill/>
          <a:ln/>
        </p:spPr>
        <p:txBody>
          <a:bodyPr wrap="square" lIns="0" tIns="0" rIns="0" bIns="0" rtlCol="0" anchor="ctr">
            <a:normAutofit/>
          </a:bodyPr>
          <a:lstStyle/>
          <a:p>
            <a:pPr algn="l" indent="0" marL="0">
              <a:buNone/>
            </a:pPr>
            <a:r>
              <a:rPr lang="en-US" sz="1900" dirty="0">
                <a:solidFill>
                  <a:srgbClr val="1A1A1A"/>
                </a:solidFill>
                <a:latin typeface="Noto Sans CJK JP" pitchFamily="34" charset="0"/>
                <a:ea typeface="Noto Sans CJK JP" pitchFamily="34" charset="-122"/>
                <a:cs typeface="Noto Sans CJK JP" pitchFamily="34" charset="-120"/>
              </a:rPr>
              <a:t>・1997年、パキスタンのスワート地方に生まれる</a:t>
            </a:r>
            <a:endParaRPr lang="en-US" sz="1900" dirty="0"/>
          </a:p>
        </p:txBody>
      </p:sp>
      <p:sp>
        <p:nvSpPr>
          <p:cNvPr id="7" name="Text 5"/>
          <p:cNvSpPr/>
          <p:nvPr/>
        </p:nvSpPr>
        <p:spPr>
          <a:xfrm>
            <a:off x="914400" y="2990088"/>
            <a:ext cx="10607040" cy="347472"/>
          </a:xfrm>
          <a:prstGeom prst="rect">
            <a:avLst/>
          </a:prstGeom>
          <a:noFill/>
          <a:ln/>
        </p:spPr>
        <p:txBody>
          <a:bodyPr wrap="square" lIns="0" tIns="0" rIns="0" bIns="0" rtlCol="0" anchor="ctr">
            <a:normAutofit/>
          </a:bodyPr>
          <a:lstStyle/>
          <a:p>
            <a:pPr algn="l" indent="0" marL="0">
              <a:buNone/>
            </a:pPr>
            <a:r>
              <a:rPr lang="en-US" sz="1900" dirty="0">
                <a:solidFill>
                  <a:srgbClr val="1A1A1A"/>
                </a:solidFill>
                <a:latin typeface="Noto Sans CJK JP" pitchFamily="34" charset="0"/>
                <a:ea typeface="Noto Sans CJK JP" pitchFamily="34" charset="-122"/>
                <a:cs typeface="Noto Sans CJK JP" pitchFamily="34" charset="-120"/>
              </a:rPr>
              <a:t>・女子が学校へ通う権利を訴え続けた</a:t>
            </a:r>
            <a:endParaRPr lang="en-US" sz="1900" dirty="0"/>
          </a:p>
        </p:txBody>
      </p:sp>
      <p:sp>
        <p:nvSpPr>
          <p:cNvPr id="8" name="Text 6"/>
          <p:cNvSpPr/>
          <p:nvPr/>
        </p:nvSpPr>
        <p:spPr>
          <a:xfrm>
            <a:off x="914400" y="3465576"/>
            <a:ext cx="10607040" cy="347472"/>
          </a:xfrm>
          <a:prstGeom prst="rect">
            <a:avLst/>
          </a:prstGeom>
          <a:noFill/>
          <a:ln/>
        </p:spPr>
        <p:txBody>
          <a:bodyPr wrap="square" lIns="0" tIns="0" rIns="0" bIns="0" rtlCol="0" anchor="ctr">
            <a:normAutofit/>
          </a:bodyPr>
          <a:lstStyle/>
          <a:p>
            <a:pPr algn="l" indent="0" marL="0">
              <a:buNone/>
            </a:pPr>
            <a:r>
              <a:rPr lang="en-US" sz="1900" dirty="0">
                <a:solidFill>
                  <a:srgbClr val="1A1A1A"/>
                </a:solidFill>
                <a:latin typeface="Noto Sans CJK JP" pitchFamily="34" charset="0"/>
                <a:ea typeface="Noto Sans CJK JP" pitchFamily="34" charset="-122"/>
                <a:cs typeface="Noto Sans CJK JP" pitchFamily="34" charset="-120"/>
              </a:rPr>
              <a:t>・2012年、15歳のときに銃撃され重傷を負う</a:t>
            </a:r>
            <a:endParaRPr lang="en-US" sz="1900" dirty="0"/>
          </a:p>
        </p:txBody>
      </p:sp>
      <p:sp>
        <p:nvSpPr>
          <p:cNvPr id="9" name="Text 7"/>
          <p:cNvSpPr/>
          <p:nvPr/>
        </p:nvSpPr>
        <p:spPr>
          <a:xfrm>
            <a:off x="914400" y="3941064"/>
            <a:ext cx="10607040" cy="347472"/>
          </a:xfrm>
          <a:prstGeom prst="rect">
            <a:avLst/>
          </a:prstGeom>
          <a:noFill/>
          <a:ln/>
        </p:spPr>
        <p:txBody>
          <a:bodyPr wrap="square" lIns="0" tIns="0" rIns="0" bIns="0" rtlCol="0" anchor="ctr">
            <a:normAutofit/>
          </a:bodyPr>
          <a:lstStyle/>
          <a:p>
            <a:pPr algn="l" indent="0" marL="0">
              <a:buNone/>
            </a:pPr>
            <a:r>
              <a:rPr lang="en-US" sz="1900" dirty="0">
                <a:solidFill>
                  <a:srgbClr val="1A1A1A"/>
                </a:solidFill>
                <a:latin typeface="Noto Sans CJK JP" pitchFamily="34" charset="0"/>
                <a:ea typeface="Noto Sans CJK JP" pitchFamily="34" charset="-122"/>
                <a:cs typeface="Noto Sans CJK JP" pitchFamily="34" charset="-120"/>
              </a:rPr>
              <a:t>・2014年、17歳でノーベル平和賞を受賞</a:t>
            </a:r>
            <a:endParaRPr lang="en-US" sz="1900" dirty="0"/>
          </a:p>
        </p:txBody>
      </p:sp>
      <p:sp>
        <p:nvSpPr>
          <p:cNvPr id="10" name="Text 8"/>
          <p:cNvSpPr/>
          <p:nvPr/>
        </p:nvSpPr>
        <p:spPr>
          <a:xfrm>
            <a:off x="914400" y="5074920"/>
            <a:ext cx="10332720" cy="502920"/>
          </a:xfrm>
          <a:prstGeom prst="rect">
            <a:avLst/>
          </a:prstGeom>
          <a:noFill/>
          <a:ln/>
        </p:spPr>
        <p:txBody>
          <a:bodyPr wrap="square" lIns="0" tIns="0" rIns="0" bIns="0" rtlCol="0" anchor="ctr">
            <a:normAutofit/>
          </a:bodyPr>
          <a:lstStyle/>
          <a:p>
            <a:pPr algn="l" indent="0" marL="0">
              <a:buNone/>
            </a:pPr>
            <a:r>
              <a:rPr lang="en-US" sz="1800" b="1" dirty="0">
                <a:solidFill>
                  <a:srgbClr val="2F6F9F"/>
                </a:solidFill>
                <a:latin typeface="Noto Sans CJK JP" pitchFamily="34" charset="0"/>
                <a:ea typeface="Noto Sans CJK JP" pitchFamily="34" charset="-122"/>
                <a:cs typeface="Noto Sans CJK JP" pitchFamily="34" charset="-120"/>
              </a:rPr>
              <a:t>受賞理由：子どもや若者への抑圧に反対し、すべての子どもが教育を受ける権利のために活動したこと</a:t>
            </a:r>
            <a:endParaRPr lang="en-US" sz="1800" dirty="0"/>
          </a:p>
        </p:txBody>
      </p:sp>
      <p:sp>
        <p:nvSpPr>
          <p:cNvPr id="12" name="Text 9"/>
          <p:cNvSpPr/>
          <p:nvPr/>
        </p:nvSpPr>
        <p:spPr>
          <a:xfrm>
            <a:off x="11201400" y="6400800"/>
            <a:ext cx="457200" cy="182880"/>
          </a:xfrm>
          <a:prstGeom prst="rect">
            <a:avLst/>
          </a:prstGeom>
          <a:noFill/>
          <a:ln/>
        </p:spPr>
        <p:txBody>
          <a:bodyPr wrap="square" lIns="0" tIns="0" rIns="0" bIns="0" rtlCol="0" anchor="ctr">
            <a:normAutofit/>
          </a:bodyPr>
          <a:lstStyle/>
          <a:p>
            <a:pPr algn="r" indent="0" marL="0">
              <a:buNone/>
            </a:pPr>
            <a:r>
              <a:rPr lang="en-US" sz="900" dirty="0">
                <a:solidFill>
                  <a:srgbClr val="9AA4AF"/>
                </a:solidFill>
                <a:latin typeface="Noto Sans CJK JP" pitchFamily="34" charset="0"/>
                <a:ea typeface="Noto Sans CJK JP" pitchFamily="34" charset="-122"/>
                <a:cs typeface="Noto Sans CJK JP" pitchFamily="34" charset="-120"/>
              </a:rPr>
              <a:t>3</a:t>
            </a:r>
            <a:endParaRPr lang="en-US" sz="9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548640" y="411480"/>
            <a:ext cx="10881360" cy="594360"/>
          </a:xfrm>
          <a:prstGeom prst="rect">
            <a:avLst/>
          </a:prstGeom>
          <a:noFill/>
          <a:ln/>
        </p:spPr>
        <p:txBody>
          <a:bodyPr wrap="square" lIns="0" tIns="0" rIns="0" bIns="0" rtlCol="0" anchor="ctr">
            <a:normAutofit/>
          </a:bodyPr>
          <a:lstStyle/>
          <a:p>
            <a:pPr algn="l" indent="0" marL="0">
              <a:buNone/>
            </a:pPr>
            <a:r>
              <a:rPr lang="en-US" sz="3000" b="1" dirty="0">
                <a:solidFill>
                  <a:srgbClr val="17324D"/>
                </a:solidFill>
                <a:latin typeface="Noto Sans CJK JP" pitchFamily="34" charset="0"/>
                <a:ea typeface="Noto Sans CJK JP" pitchFamily="34" charset="-122"/>
                <a:cs typeface="Noto Sans CJK JP" pitchFamily="34" charset="-120"/>
              </a:rPr>
              <a:t>３．何が奪われたのか</a:t>
            </a:r>
            <a:endParaRPr lang="en-US" sz="3000" dirty="0"/>
          </a:p>
        </p:txBody>
      </p:sp>
      <p:sp>
        <p:nvSpPr>
          <p:cNvPr id="3" name="Text 1"/>
          <p:cNvSpPr/>
          <p:nvPr/>
        </p:nvSpPr>
        <p:spPr>
          <a:xfrm>
            <a:off x="566928" y="1051560"/>
            <a:ext cx="10607040" cy="365760"/>
          </a:xfrm>
          <a:prstGeom prst="rect">
            <a:avLst/>
          </a:prstGeom>
          <a:noFill/>
          <a:ln/>
        </p:spPr>
        <p:txBody>
          <a:bodyPr wrap="square" lIns="0" tIns="0" rIns="0" bIns="0" rtlCol="0" anchor="ctr">
            <a:normAutofit/>
          </a:bodyPr>
          <a:lstStyle/>
          <a:p>
            <a:pPr algn="l" indent="0" marL="0">
              <a:buNone/>
            </a:pPr>
            <a:r>
              <a:rPr lang="en-US" sz="1500" dirty="0">
                <a:solidFill>
                  <a:srgbClr val="5D6875"/>
                </a:solidFill>
                <a:latin typeface="Noto Sans CJK JP" pitchFamily="34" charset="0"/>
                <a:ea typeface="Noto Sans CJK JP" pitchFamily="34" charset="-122"/>
                <a:cs typeface="Noto Sans CJK JP" pitchFamily="34" charset="-120"/>
              </a:rPr>
              <a:t>「学校へ行けない」の奥にあるもの</a:t>
            </a:r>
            <a:endParaRPr lang="en-US" sz="1500" dirty="0"/>
          </a:p>
        </p:txBody>
      </p:sp>
      <p:sp>
        <p:nvSpPr>
          <p:cNvPr id="4" name="Shape 2"/>
          <p:cNvSpPr/>
          <p:nvPr/>
        </p:nvSpPr>
        <p:spPr>
          <a:xfrm>
            <a:off x="548640" y="1508760"/>
            <a:ext cx="11064240" cy="0"/>
          </a:xfrm>
          <a:prstGeom prst="line">
            <a:avLst/>
          </a:prstGeom>
          <a:noFill/>
          <a:ln w="12700">
            <a:solidFill>
              <a:srgbClr val="D7E5EE"/>
            </a:solidFill>
            <a:prstDash val="solid"/>
          </a:ln>
        </p:spPr>
      </p:sp>
      <p:sp>
        <p:nvSpPr>
          <p:cNvPr id="5" name="Text 3"/>
          <p:cNvSpPr/>
          <p:nvPr/>
        </p:nvSpPr>
        <p:spPr>
          <a:xfrm>
            <a:off x="914400" y="1783080"/>
            <a:ext cx="10332720" cy="777240"/>
          </a:xfrm>
          <a:prstGeom prst="rect">
            <a:avLst/>
          </a:prstGeom>
          <a:noFill/>
          <a:ln/>
        </p:spPr>
        <p:txBody>
          <a:bodyPr wrap="square" lIns="0" tIns="0" rIns="0" bIns="0" rtlCol="0" anchor="ctr">
            <a:normAutofit/>
          </a:bodyPr>
          <a:lstStyle/>
          <a:p>
            <a:pPr algn="ctr" indent="0" marL="0">
              <a:buNone/>
            </a:pPr>
            <a:r>
              <a:rPr lang="en-US" sz="3000" b="1" dirty="0">
                <a:solidFill>
                  <a:srgbClr val="17324D"/>
                </a:solidFill>
                <a:latin typeface="Noto Sans CJK JP" pitchFamily="34" charset="0"/>
                <a:ea typeface="Noto Sans CJK JP" pitchFamily="34" charset="-122"/>
                <a:cs typeface="Noto Sans CJK JP" pitchFamily="34" charset="-120"/>
              </a:rPr>
              <a:t>学校へ行けないことで、何が失われるのか</a:t>
            </a:r>
            <a:endParaRPr lang="en-US" sz="3000" dirty="0"/>
          </a:p>
        </p:txBody>
      </p:sp>
      <p:sp>
        <p:nvSpPr>
          <p:cNvPr id="6" name="Text 4"/>
          <p:cNvSpPr/>
          <p:nvPr/>
        </p:nvSpPr>
        <p:spPr>
          <a:xfrm>
            <a:off x="1325880" y="2834640"/>
            <a:ext cx="9509760" cy="301752"/>
          </a:xfrm>
          <a:prstGeom prst="rect">
            <a:avLst/>
          </a:prstGeom>
          <a:noFill/>
          <a:ln/>
        </p:spPr>
        <p:txBody>
          <a:bodyPr wrap="square" lIns="0" tIns="0" rIns="0" bIns="0" rtlCol="0" anchor="ctr">
            <a:normAutofit/>
          </a:bodyPr>
          <a:lstStyle/>
          <a:p>
            <a:pPr algn="l" indent="0" marL="0">
              <a:buNone/>
            </a:pPr>
            <a:r>
              <a:rPr lang="en-US" sz="2000" dirty="0">
                <a:solidFill>
                  <a:srgbClr val="1A1A1A"/>
                </a:solidFill>
                <a:latin typeface="Noto Sans CJK JP" pitchFamily="34" charset="0"/>
                <a:ea typeface="Noto Sans CJK JP" pitchFamily="34" charset="-122"/>
                <a:cs typeface="Noto Sans CJK JP" pitchFamily="34" charset="-120"/>
              </a:rPr>
              <a:t>・読み書き・計算を学ぶ機会</a:t>
            </a:r>
            <a:endParaRPr lang="en-US" sz="2000" dirty="0"/>
          </a:p>
        </p:txBody>
      </p:sp>
      <p:sp>
        <p:nvSpPr>
          <p:cNvPr id="7" name="Text 5"/>
          <p:cNvSpPr/>
          <p:nvPr/>
        </p:nvSpPr>
        <p:spPr>
          <a:xfrm>
            <a:off x="1325880" y="3246120"/>
            <a:ext cx="9509760" cy="301752"/>
          </a:xfrm>
          <a:prstGeom prst="rect">
            <a:avLst/>
          </a:prstGeom>
          <a:noFill/>
          <a:ln/>
        </p:spPr>
        <p:txBody>
          <a:bodyPr wrap="square" lIns="0" tIns="0" rIns="0" bIns="0" rtlCol="0" anchor="ctr">
            <a:normAutofit/>
          </a:bodyPr>
          <a:lstStyle/>
          <a:p>
            <a:pPr algn="l" indent="0" marL="0">
              <a:buNone/>
            </a:pPr>
            <a:r>
              <a:rPr lang="en-US" sz="2000" dirty="0">
                <a:solidFill>
                  <a:srgbClr val="1A1A1A"/>
                </a:solidFill>
                <a:latin typeface="Noto Sans CJK JP" pitchFamily="34" charset="0"/>
                <a:ea typeface="Noto Sans CJK JP" pitchFamily="34" charset="-122"/>
                <a:cs typeface="Noto Sans CJK JP" pitchFamily="34" charset="-120"/>
              </a:rPr>
              <a:t>・将来の選択肢</a:t>
            </a:r>
            <a:endParaRPr lang="en-US" sz="2000" dirty="0"/>
          </a:p>
        </p:txBody>
      </p:sp>
      <p:sp>
        <p:nvSpPr>
          <p:cNvPr id="8" name="Text 6"/>
          <p:cNvSpPr/>
          <p:nvPr/>
        </p:nvSpPr>
        <p:spPr>
          <a:xfrm>
            <a:off x="1325880" y="3657600"/>
            <a:ext cx="9509760" cy="301752"/>
          </a:xfrm>
          <a:prstGeom prst="rect">
            <a:avLst/>
          </a:prstGeom>
          <a:noFill/>
          <a:ln/>
        </p:spPr>
        <p:txBody>
          <a:bodyPr wrap="square" lIns="0" tIns="0" rIns="0" bIns="0" rtlCol="0" anchor="ctr">
            <a:normAutofit/>
          </a:bodyPr>
          <a:lstStyle/>
          <a:p>
            <a:pPr algn="l" indent="0" marL="0">
              <a:buNone/>
            </a:pPr>
            <a:r>
              <a:rPr lang="en-US" sz="2000" dirty="0">
                <a:solidFill>
                  <a:srgbClr val="1A1A1A"/>
                </a:solidFill>
                <a:latin typeface="Noto Sans CJK JP" pitchFamily="34" charset="0"/>
                <a:ea typeface="Noto Sans CJK JP" pitchFamily="34" charset="-122"/>
                <a:cs typeface="Noto Sans CJK JP" pitchFamily="34" charset="-120"/>
              </a:rPr>
              <a:t>・社会の情報を得る機会</a:t>
            </a:r>
            <a:endParaRPr lang="en-US" sz="2000" dirty="0"/>
          </a:p>
        </p:txBody>
      </p:sp>
      <p:sp>
        <p:nvSpPr>
          <p:cNvPr id="9" name="Text 7"/>
          <p:cNvSpPr/>
          <p:nvPr/>
        </p:nvSpPr>
        <p:spPr>
          <a:xfrm>
            <a:off x="1325880" y="4069080"/>
            <a:ext cx="9509760" cy="301752"/>
          </a:xfrm>
          <a:prstGeom prst="rect">
            <a:avLst/>
          </a:prstGeom>
          <a:noFill/>
          <a:ln/>
        </p:spPr>
        <p:txBody>
          <a:bodyPr wrap="square" lIns="0" tIns="0" rIns="0" bIns="0" rtlCol="0" anchor="ctr">
            <a:normAutofit/>
          </a:bodyPr>
          <a:lstStyle/>
          <a:p>
            <a:pPr algn="l" indent="0" marL="0">
              <a:buNone/>
            </a:pPr>
            <a:r>
              <a:rPr lang="en-US" sz="2000" dirty="0">
                <a:solidFill>
                  <a:srgbClr val="1A1A1A"/>
                </a:solidFill>
                <a:latin typeface="Noto Sans CJK JP" pitchFamily="34" charset="0"/>
                <a:ea typeface="Noto Sans CJK JP" pitchFamily="34" charset="-122"/>
                <a:cs typeface="Noto Sans CJK JP" pitchFamily="34" charset="-120"/>
              </a:rPr>
              <a:t>・自分の権利を知る機会</a:t>
            </a:r>
            <a:endParaRPr lang="en-US" sz="2000" dirty="0"/>
          </a:p>
        </p:txBody>
      </p:sp>
      <p:sp>
        <p:nvSpPr>
          <p:cNvPr id="10" name="Text 8"/>
          <p:cNvSpPr/>
          <p:nvPr/>
        </p:nvSpPr>
        <p:spPr>
          <a:xfrm>
            <a:off x="1325880" y="4480560"/>
            <a:ext cx="9509760" cy="301752"/>
          </a:xfrm>
          <a:prstGeom prst="rect">
            <a:avLst/>
          </a:prstGeom>
          <a:noFill/>
          <a:ln/>
        </p:spPr>
        <p:txBody>
          <a:bodyPr wrap="square" lIns="0" tIns="0" rIns="0" bIns="0" rtlCol="0" anchor="ctr">
            <a:normAutofit/>
          </a:bodyPr>
          <a:lstStyle/>
          <a:p>
            <a:pPr algn="l" indent="0" marL="0">
              <a:buNone/>
            </a:pPr>
            <a:r>
              <a:rPr lang="en-US" sz="2000" dirty="0">
                <a:solidFill>
                  <a:srgbClr val="1A1A1A"/>
                </a:solidFill>
                <a:latin typeface="Noto Sans CJK JP" pitchFamily="34" charset="0"/>
                <a:ea typeface="Noto Sans CJK JP" pitchFamily="34" charset="-122"/>
                <a:cs typeface="Noto Sans CJK JP" pitchFamily="34" charset="-120"/>
              </a:rPr>
              <a:t>・人と関わり、考えを広げる機会</a:t>
            </a:r>
            <a:endParaRPr lang="en-US" sz="2000" dirty="0"/>
          </a:p>
        </p:txBody>
      </p:sp>
      <p:sp>
        <p:nvSpPr>
          <p:cNvPr id="11" name="Text 9"/>
          <p:cNvSpPr/>
          <p:nvPr/>
        </p:nvSpPr>
        <p:spPr>
          <a:xfrm>
            <a:off x="914400" y="5577840"/>
            <a:ext cx="10332720" cy="411480"/>
          </a:xfrm>
          <a:prstGeom prst="rect">
            <a:avLst/>
          </a:prstGeom>
          <a:noFill/>
          <a:ln/>
        </p:spPr>
        <p:txBody>
          <a:bodyPr wrap="square" lIns="0" tIns="0" rIns="0" bIns="0" rtlCol="0" anchor="ctr">
            <a:normAutofit/>
          </a:bodyPr>
          <a:lstStyle/>
          <a:p>
            <a:pPr algn="ctr" indent="0" marL="0">
              <a:buNone/>
            </a:pPr>
            <a:r>
              <a:rPr lang="en-US" sz="1900" b="1" dirty="0">
                <a:solidFill>
                  <a:srgbClr val="2F7D67"/>
                </a:solidFill>
                <a:latin typeface="Noto Sans CJK JP" pitchFamily="34" charset="0"/>
                <a:ea typeface="Noto Sans CJK JP" pitchFamily="34" charset="-122"/>
                <a:cs typeface="Noto Sans CJK JP" pitchFamily="34" charset="-120"/>
              </a:rPr>
              <a:t>問い：教育を受けられないことは、なぜその人の人生全体に関わるのか</a:t>
            </a:r>
            <a:endParaRPr lang="en-US" sz="1900" dirty="0"/>
          </a:p>
        </p:txBody>
      </p:sp>
      <p:sp>
        <p:nvSpPr>
          <p:cNvPr id="13" name="Text 10"/>
          <p:cNvSpPr/>
          <p:nvPr/>
        </p:nvSpPr>
        <p:spPr>
          <a:xfrm>
            <a:off x="11201400" y="6400800"/>
            <a:ext cx="457200" cy="182880"/>
          </a:xfrm>
          <a:prstGeom prst="rect">
            <a:avLst/>
          </a:prstGeom>
          <a:noFill/>
          <a:ln/>
        </p:spPr>
        <p:txBody>
          <a:bodyPr wrap="square" lIns="0" tIns="0" rIns="0" bIns="0" rtlCol="0" anchor="ctr">
            <a:normAutofit/>
          </a:bodyPr>
          <a:lstStyle/>
          <a:p>
            <a:pPr algn="r" indent="0" marL="0">
              <a:buNone/>
            </a:pPr>
            <a:r>
              <a:rPr lang="en-US" sz="900" dirty="0">
                <a:solidFill>
                  <a:srgbClr val="9AA4AF"/>
                </a:solidFill>
                <a:latin typeface="Noto Sans CJK JP" pitchFamily="34" charset="0"/>
                <a:ea typeface="Noto Sans CJK JP" pitchFamily="34" charset="-122"/>
                <a:cs typeface="Noto Sans CJK JP" pitchFamily="34" charset="-120"/>
              </a:rPr>
              <a:t>4</a:t>
            </a:r>
            <a:endParaRPr lang="en-US" sz="9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548640" y="411480"/>
            <a:ext cx="10881360" cy="594360"/>
          </a:xfrm>
          <a:prstGeom prst="rect">
            <a:avLst/>
          </a:prstGeom>
          <a:noFill/>
          <a:ln/>
        </p:spPr>
        <p:txBody>
          <a:bodyPr wrap="square" lIns="0" tIns="0" rIns="0" bIns="0" rtlCol="0" anchor="ctr">
            <a:normAutofit/>
          </a:bodyPr>
          <a:lstStyle/>
          <a:p>
            <a:pPr algn="l" indent="0" marL="0">
              <a:buNone/>
            </a:pPr>
            <a:r>
              <a:rPr lang="en-US" sz="3000" b="1" dirty="0">
                <a:solidFill>
                  <a:srgbClr val="17324D"/>
                </a:solidFill>
                <a:latin typeface="Noto Sans CJK JP" pitchFamily="34" charset="0"/>
                <a:ea typeface="Noto Sans CJK JP" pitchFamily="34" charset="-122"/>
                <a:cs typeface="Noto Sans CJK JP" pitchFamily="34" charset="-120"/>
              </a:rPr>
              <a:t>４．教育は「権利」</a:t>
            </a:r>
            <a:endParaRPr lang="en-US" sz="3000" dirty="0"/>
          </a:p>
        </p:txBody>
      </p:sp>
      <p:sp>
        <p:nvSpPr>
          <p:cNvPr id="3" name="Text 1"/>
          <p:cNvSpPr/>
          <p:nvPr/>
        </p:nvSpPr>
        <p:spPr>
          <a:xfrm>
            <a:off x="566928" y="1051560"/>
            <a:ext cx="10607040" cy="365760"/>
          </a:xfrm>
          <a:prstGeom prst="rect">
            <a:avLst/>
          </a:prstGeom>
          <a:noFill/>
          <a:ln/>
        </p:spPr>
        <p:txBody>
          <a:bodyPr wrap="square" lIns="0" tIns="0" rIns="0" bIns="0" rtlCol="0" anchor="ctr">
            <a:normAutofit/>
          </a:bodyPr>
          <a:lstStyle/>
          <a:p>
            <a:pPr algn="l" indent="0" marL="0">
              <a:buNone/>
            </a:pPr>
            <a:r>
              <a:rPr lang="en-US" sz="1500" dirty="0">
                <a:solidFill>
                  <a:srgbClr val="5D6875"/>
                </a:solidFill>
                <a:latin typeface="Noto Sans CJK JP" pitchFamily="34" charset="0"/>
                <a:ea typeface="Noto Sans CJK JP" pitchFamily="34" charset="-122"/>
                <a:cs typeface="Noto Sans CJK JP" pitchFamily="34" charset="-120"/>
              </a:rPr>
              <a:t>児童の権利に関する条約 第28条</a:t>
            </a:r>
            <a:endParaRPr lang="en-US" sz="1500" dirty="0"/>
          </a:p>
        </p:txBody>
      </p:sp>
      <p:sp>
        <p:nvSpPr>
          <p:cNvPr id="4" name="Shape 2"/>
          <p:cNvSpPr/>
          <p:nvPr/>
        </p:nvSpPr>
        <p:spPr>
          <a:xfrm>
            <a:off x="548640" y="1508760"/>
            <a:ext cx="11064240" cy="0"/>
          </a:xfrm>
          <a:prstGeom prst="line">
            <a:avLst/>
          </a:prstGeom>
          <a:noFill/>
          <a:ln w="12700">
            <a:solidFill>
              <a:srgbClr val="D7E5EE"/>
            </a:solidFill>
            <a:prstDash val="solid"/>
          </a:ln>
        </p:spPr>
      </p:sp>
      <p:sp>
        <p:nvSpPr>
          <p:cNvPr id="5" name="Text 3"/>
          <p:cNvSpPr/>
          <p:nvPr/>
        </p:nvSpPr>
        <p:spPr>
          <a:xfrm>
            <a:off x="914400" y="1920240"/>
            <a:ext cx="10332720" cy="548640"/>
          </a:xfrm>
          <a:prstGeom prst="rect">
            <a:avLst/>
          </a:prstGeom>
          <a:noFill/>
          <a:ln/>
        </p:spPr>
        <p:txBody>
          <a:bodyPr wrap="square" lIns="0" tIns="0" rIns="0" bIns="0" rtlCol="0" anchor="ctr">
            <a:normAutofit/>
          </a:bodyPr>
          <a:lstStyle/>
          <a:p>
            <a:pPr algn="ctr" indent="0" marL="0">
              <a:buNone/>
            </a:pPr>
            <a:r>
              <a:rPr lang="en-US" sz="3400" b="1" dirty="0">
                <a:solidFill>
                  <a:srgbClr val="17324D"/>
                </a:solidFill>
                <a:latin typeface="Noto Sans CJK JP" pitchFamily="34" charset="0"/>
                <a:ea typeface="Noto Sans CJK JP" pitchFamily="34" charset="-122"/>
                <a:cs typeface="Noto Sans CJK JP" pitchFamily="34" charset="-120"/>
              </a:rPr>
              <a:t>子どもには、教育を受ける権利がある</a:t>
            </a:r>
            <a:endParaRPr lang="en-US" sz="3400" dirty="0"/>
          </a:p>
        </p:txBody>
      </p:sp>
      <p:sp>
        <p:nvSpPr>
          <p:cNvPr id="6" name="Text 4"/>
          <p:cNvSpPr/>
          <p:nvPr/>
        </p:nvSpPr>
        <p:spPr>
          <a:xfrm>
            <a:off x="1005840" y="2880360"/>
            <a:ext cx="10058400" cy="502920"/>
          </a:xfrm>
          <a:prstGeom prst="rect">
            <a:avLst/>
          </a:prstGeom>
          <a:noFill/>
          <a:ln/>
        </p:spPr>
        <p:txBody>
          <a:bodyPr wrap="square" lIns="0" tIns="0" rIns="0" bIns="0" rtlCol="0" anchor="ctr">
            <a:normAutofit/>
          </a:bodyPr>
          <a:lstStyle/>
          <a:p>
            <a:pPr algn="ctr" indent="0" marL="0">
              <a:buNone/>
            </a:pPr>
            <a:r>
              <a:rPr lang="en-US" sz="1900" dirty="0">
                <a:solidFill>
                  <a:srgbClr val="1A1A1A"/>
                </a:solidFill>
                <a:latin typeface="Noto Sans CJK JP" pitchFamily="34" charset="0"/>
                <a:ea typeface="Noto Sans CJK JP" pitchFamily="34" charset="-122"/>
                <a:cs typeface="Noto Sans CJK JP" pitchFamily="34" charset="-120"/>
              </a:rPr>
              <a:t>初等教育の無償・義務化、中等教育へのアクセス、機会の平等などが示されている</a:t>
            </a:r>
            <a:endParaRPr lang="en-US" sz="1900" dirty="0"/>
          </a:p>
        </p:txBody>
      </p:sp>
      <p:sp>
        <p:nvSpPr>
          <p:cNvPr id="7" name="Text 5"/>
          <p:cNvSpPr/>
          <p:nvPr/>
        </p:nvSpPr>
        <p:spPr>
          <a:xfrm>
            <a:off x="1051560" y="4069080"/>
            <a:ext cx="10058400" cy="594360"/>
          </a:xfrm>
          <a:prstGeom prst="rect">
            <a:avLst/>
          </a:prstGeom>
          <a:noFill/>
          <a:ln/>
        </p:spPr>
        <p:txBody>
          <a:bodyPr wrap="square" lIns="0" tIns="0" rIns="0" bIns="0" rtlCol="0" anchor="ctr">
            <a:normAutofit/>
          </a:bodyPr>
          <a:lstStyle/>
          <a:p>
            <a:pPr algn="ctr" indent="0" marL="0">
              <a:buNone/>
            </a:pPr>
            <a:r>
              <a:rPr lang="en-US" sz="2300" b="1" dirty="0">
                <a:solidFill>
                  <a:srgbClr val="2F6F9F"/>
                </a:solidFill>
                <a:latin typeface="Noto Sans CJK JP" pitchFamily="34" charset="0"/>
                <a:ea typeface="Noto Sans CJK JP" pitchFamily="34" charset="-122"/>
                <a:cs typeface="Noto Sans CJK JP" pitchFamily="34" charset="-120"/>
              </a:rPr>
              <a:t>教育は「受けさせてもらうもの」だけではなく、人が持つ権利でもある</a:t>
            </a:r>
            <a:endParaRPr lang="en-US" sz="2300" dirty="0"/>
          </a:p>
        </p:txBody>
      </p:sp>
      <p:sp>
        <p:nvSpPr>
          <p:cNvPr id="8" name="Text 6"/>
          <p:cNvSpPr/>
          <p:nvPr/>
        </p:nvSpPr>
        <p:spPr>
          <a:xfrm>
            <a:off x="914400" y="5806440"/>
            <a:ext cx="10332720" cy="274320"/>
          </a:xfrm>
          <a:prstGeom prst="rect">
            <a:avLst/>
          </a:prstGeom>
          <a:noFill/>
          <a:ln/>
        </p:spPr>
        <p:txBody>
          <a:bodyPr wrap="square" lIns="0" tIns="0" rIns="0" bIns="0" rtlCol="0" anchor="ctr">
            <a:normAutofit/>
          </a:bodyPr>
          <a:lstStyle/>
          <a:p>
            <a:pPr algn="ctr" indent="0" marL="0">
              <a:buNone/>
            </a:pPr>
            <a:r>
              <a:rPr lang="en-US" sz="1100" dirty="0">
                <a:solidFill>
                  <a:srgbClr val="5D6875"/>
                </a:solidFill>
                <a:latin typeface="Noto Sans CJK JP" pitchFamily="34" charset="0"/>
                <a:ea typeface="Noto Sans CJK JP" pitchFamily="34" charset="-122"/>
                <a:cs typeface="Noto Sans CJK JP" pitchFamily="34" charset="-120"/>
              </a:rPr>
              <a:t>出典：UNICEF「Convention on the Rights of the Child」Article 28</a:t>
            </a:r>
            <a:endParaRPr lang="en-US" sz="1100" dirty="0"/>
          </a:p>
        </p:txBody>
      </p:sp>
      <p:sp>
        <p:nvSpPr>
          <p:cNvPr id="10" name="Text 7"/>
          <p:cNvSpPr/>
          <p:nvPr/>
        </p:nvSpPr>
        <p:spPr>
          <a:xfrm>
            <a:off x="11201400" y="6400800"/>
            <a:ext cx="457200" cy="182880"/>
          </a:xfrm>
          <a:prstGeom prst="rect">
            <a:avLst/>
          </a:prstGeom>
          <a:noFill/>
          <a:ln/>
        </p:spPr>
        <p:txBody>
          <a:bodyPr wrap="square" lIns="0" tIns="0" rIns="0" bIns="0" rtlCol="0" anchor="ctr">
            <a:normAutofit/>
          </a:bodyPr>
          <a:lstStyle/>
          <a:p>
            <a:pPr algn="r" indent="0" marL="0">
              <a:buNone/>
            </a:pPr>
            <a:r>
              <a:rPr lang="en-US" sz="900" dirty="0">
                <a:solidFill>
                  <a:srgbClr val="9AA4AF"/>
                </a:solidFill>
                <a:latin typeface="Noto Sans CJK JP" pitchFamily="34" charset="0"/>
                <a:ea typeface="Noto Sans CJK JP" pitchFamily="34" charset="-122"/>
                <a:cs typeface="Noto Sans CJK JP" pitchFamily="34" charset="-120"/>
              </a:rPr>
              <a:t>5</a:t>
            </a:r>
            <a:endParaRPr lang="en-US" sz="9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548640" y="411480"/>
            <a:ext cx="10881360" cy="594360"/>
          </a:xfrm>
          <a:prstGeom prst="rect">
            <a:avLst/>
          </a:prstGeom>
          <a:noFill/>
          <a:ln/>
        </p:spPr>
        <p:txBody>
          <a:bodyPr wrap="square" lIns="0" tIns="0" rIns="0" bIns="0" rtlCol="0" anchor="ctr">
            <a:normAutofit/>
          </a:bodyPr>
          <a:lstStyle/>
          <a:p>
            <a:pPr algn="l" indent="0" marL="0">
              <a:buNone/>
            </a:pPr>
            <a:r>
              <a:rPr lang="en-US" sz="3000" b="1" dirty="0">
                <a:solidFill>
                  <a:srgbClr val="17324D"/>
                </a:solidFill>
                <a:latin typeface="Noto Sans CJK JP" pitchFamily="34" charset="0"/>
                <a:ea typeface="Noto Sans CJK JP" pitchFamily="34" charset="-122"/>
                <a:cs typeface="Noto Sans CJK JP" pitchFamily="34" charset="-120"/>
              </a:rPr>
              <a:t>５．2026年の世界の状況</a:t>
            </a:r>
            <a:endParaRPr lang="en-US" sz="3000" dirty="0"/>
          </a:p>
        </p:txBody>
      </p:sp>
      <p:sp>
        <p:nvSpPr>
          <p:cNvPr id="3" name="Text 1"/>
          <p:cNvSpPr/>
          <p:nvPr/>
        </p:nvSpPr>
        <p:spPr>
          <a:xfrm>
            <a:off x="566928" y="1051560"/>
            <a:ext cx="10607040" cy="365760"/>
          </a:xfrm>
          <a:prstGeom prst="rect">
            <a:avLst/>
          </a:prstGeom>
          <a:noFill/>
          <a:ln/>
        </p:spPr>
        <p:txBody>
          <a:bodyPr wrap="square" lIns="0" tIns="0" rIns="0" bIns="0" rtlCol="0" anchor="ctr">
            <a:normAutofit/>
          </a:bodyPr>
          <a:lstStyle/>
          <a:p>
            <a:pPr algn="l" indent="0" marL="0">
              <a:buNone/>
            </a:pPr>
            <a:r>
              <a:rPr lang="en-US" sz="1500" dirty="0">
                <a:solidFill>
                  <a:srgbClr val="5D6875"/>
                </a:solidFill>
                <a:latin typeface="Noto Sans CJK JP" pitchFamily="34" charset="0"/>
                <a:ea typeface="Noto Sans CJK JP" pitchFamily="34" charset="-122"/>
                <a:cs typeface="Noto Sans CJK JP" pitchFamily="34" charset="-120"/>
              </a:rPr>
              <a:t>マララさんの話を「昔の話」にしない</a:t>
            </a:r>
            <a:endParaRPr lang="en-US" sz="1500" dirty="0"/>
          </a:p>
        </p:txBody>
      </p:sp>
      <p:sp>
        <p:nvSpPr>
          <p:cNvPr id="4" name="Shape 2"/>
          <p:cNvSpPr/>
          <p:nvPr/>
        </p:nvSpPr>
        <p:spPr>
          <a:xfrm>
            <a:off x="548640" y="1508760"/>
            <a:ext cx="11064240" cy="0"/>
          </a:xfrm>
          <a:prstGeom prst="line">
            <a:avLst/>
          </a:prstGeom>
          <a:noFill/>
          <a:ln w="12700">
            <a:solidFill>
              <a:srgbClr val="D7E5EE"/>
            </a:solidFill>
            <a:prstDash val="solid"/>
          </a:ln>
        </p:spPr>
      </p:sp>
      <p:sp>
        <p:nvSpPr>
          <p:cNvPr id="5" name="Text 3"/>
          <p:cNvSpPr/>
          <p:nvPr/>
        </p:nvSpPr>
        <p:spPr>
          <a:xfrm>
            <a:off x="822960" y="1920240"/>
            <a:ext cx="5486400" cy="658368"/>
          </a:xfrm>
          <a:prstGeom prst="rect">
            <a:avLst/>
          </a:prstGeom>
          <a:noFill/>
          <a:ln/>
        </p:spPr>
        <p:txBody>
          <a:bodyPr wrap="square" lIns="0" tIns="0" rIns="0" bIns="0" rtlCol="0" anchor="ctr">
            <a:normAutofit/>
          </a:bodyPr>
          <a:lstStyle/>
          <a:p>
            <a:pPr algn="l" indent="0" marL="0">
              <a:buNone/>
            </a:pPr>
            <a:r>
              <a:rPr lang="en-US" sz="4200" b="1" dirty="0">
                <a:solidFill>
                  <a:srgbClr val="B7472A"/>
                </a:solidFill>
                <a:latin typeface="Noto Sans CJK JP" pitchFamily="34" charset="0"/>
                <a:ea typeface="Noto Sans CJK JP" pitchFamily="34" charset="-122"/>
                <a:cs typeface="Noto Sans CJK JP" pitchFamily="34" charset="-120"/>
              </a:rPr>
              <a:t>約2億7300万人</a:t>
            </a:r>
            <a:endParaRPr lang="en-US" sz="4200" dirty="0"/>
          </a:p>
        </p:txBody>
      </p:sp>
      <p:sp>
        <p:nvSpPr>
          <p:cNvPr id="6" name="Text 4"/>
          <p:cNvSpPr/>
          <p:nvPr/>
        </p:nvSpPr>
        <p:spPr>
          <a:xfrm>
            <a:off x="822960" y="2633472"/>
            <a:ext cx="5486400" cy="347472"/>
          </a:xfrm>
          <a:prstGeom prst="rect">
            <a:avLst/>
          </a:prstGeom>
          <a:noFill/>
          <a:ln/>
        </p:spPr>
        <p:txBody>
          <a:bodyPr wrap="square" lIns="0" tIns="0" rIns="0" bIns="0" rtlCol="0" anchor="ctr">
            <a:normAutofit/>
          </a:bodyPr>
          <a:lstStyle/>
          <a:p>
            <a:pPr algn="l" indent="0" marL="0">
              <a:buNone/>
            </a:pPr>
            <a:r>
              <a:rPr lang="en-US" sz="1400" dirty="0">
                <a:solidFill>
                  <a:srgbClr val="5D6875"/>
                </a:solidFill>
                <a:latin typeface="Noto Sans CJK JP" pitchFamily="34" charset="0"/>
                <a:ea typeface="Noto Sans CJK JP" pitchFamily="34" charset="-122"/>
                <a:cs typeface="Noto Sans CJK JP" pitchFamily="34" charset="-120"/>
              </a:rPr>
              <a:t>学校教育から外れている子ども・若者</a:t>
            </a:r>
            <a:endParaRPr lang="en-US" sz="1400" dirty="0"/>
          </a:p>
        </p:txBody>
      </p:sp>
      <p:sp>
        <p:nvSpPr>
          <p:cNvPr id="7" name="Text 5"/>
          <p:cNvSpPr/>
          <p:nvPr/>
        </p:nvSpPr>
        <p:spPr>
          <a:xfrm>
            <a:off x="6583680" y="1920240"/>
            <a:ext cx="4663440" cy="658368"/>
          </a:xfrm>
          <a:prstGeom prst="rect">
            <a:avLst/>
          </a:prstGeom>
          <a:noFill/>
          <a:ln/>
        </p:spPr>
        <p:txBody>
          <a:bodyPr wrap="square" lIns="0" tIns="0" rIns="0" bIns="0" rtlCol="0" anchor="ctr">
            <a:normAutofit/>
          </a:bodyPr>
          <a:lstStyle/>
          <a:p>
            <a:pPr algn="l" indent="0" marL="0">
              <a:buNone/>
            </a:pPr>
            <a:r>
              <a:rPr lang="en-US" sz="4200" b="1" dirty="0">
                <a:solidFill>
                  <a:srgbClr val="5752A3"/>
                </a:solidFill>
                <a:latin typeface="Noto Sans CJK JP" pitchFamily="34" charset="0"/>
                <a:ea typeface="Noto Sans CJK JP" pitchFamily="34" charset="-122"/>
                <a:cs typeface="Noto Sans CJK JP" pitchFamily="34" charset="-120"/>
              </a:rPr>
              <a:t>約1億3300万人</a:t>
            </a:r>
            <a:endParaRPr lang="en-US" sz="4200" dirty="0"/>
          </a:p>
        </p:txBody>
      </p:sp>
      <p:sp>
        <p:nvSpPr>
          <p:cNvPr id="8" name="Text 6"/>
          <p:cNvSpPr/>
          <p:nvPr/>
        </p:nvSpPr>
        <p:spPr>
          <a:xfrm>
            <a:off x="6583680" y="2633472"/>
            <a:ext cx="4663440" cy="347472"/>
          </a:xfrm>
          <a:prstGeom prst="rect">
            <a:avLst/>
          </a:prstGeom>
          <a:noFill/>
          <a:ln/>
        </p:spPr>
        <p:txBody>
          <a:bodyPr wrap="square" lIns="0" tIns="0" rIns="0" bIns="0" rtlCol="0" anchor="ctr">
            <a:normAutofit/>
          </a:bodyPr>
          <a:lstStyle/>
          <a:p>
            <a:pPr algn="l" indent="0" marL="0">
              <a:buNone/>
            </a:pPr>
            <a:r>
              <a:rPr lang="en-US" sz="1400" dirty="0">
                <a:solidFill>
                  <a:srgbClr val="5D6875"/>
                </a:solidFill>
                <a:latin typeface="Noto Sans CJK JP" pitchFamily="34" charset="0"/>
                <a:ea typeface="Noto Sans CJK JP" pitchFamily="34" charset="-122"/>
                <a:cs typeface="Noto Sans CJK JP" pitchFamily="34" charset="-120"/>
              </a:rPr>
              <a:t>そのうち女子</a:t>
            </a:r>
            <a:endParaRPr lang="en-US" sz="1400" dirty="0"/>
          </a:p>
        </p:txBody>
      </p:sp>
      <p:sp>
        <p:nvSpPr>
          <p:cNvPr id="9" name="Text 7"/>
          <p:cNvSpPr/>
          <p:nvPr/>
        </p:nvSpPr>
        <p:spPr>
          <a:xfrm>
            <a:off x="6583680" y="3657600"/>
            <a:ext cx="4663440" cy="658368"/>
          </a:xfrm>
          <a:prstGeom prst="rect">
            <a:avLst/>
          </a:prstGeom>
          <a:noFill/>
          <a:ln/>
        </p:spPr>
        <p:txBody>
          <a:bodyPr wrap="square" lIns="0" tIns="0" rIns="0" bIns="0" rtlCol="0" anchor="ctr">
            <a:normAutofit/>
          </a:bodyPr>
          <a:lstStyle/>
          <a:p>
            <a:pPr algn="l" indent="0" marL="0">
              <a:buNone/>
            </a:pPr>
            <a:r>
              <a:rPr lang="en-US" sz="4200" b="1" dirty="0">
                <a:solidFill>
                  <a:srgbClr val="2F6F9F"/>
                </a:solidFill>
                <a:latin typeface="Noto Sans CJK JP" pitchFamily="34" charset="0"/>
                <a:ea typeface="Noto Sans CJK JP" pitchFamily="34" charset="-122"/>
                <a:cs typeface="Noto Sans CJK JP" pitchFamily="34" charset="-120"/>
              </a:rPr>
              <a:t>約1億4000万人</a:t>
            </a:r>
            <a:endParaRPr lang="en-US" sz="4200" dirty="0"/>
          </a:p>
        </p:txBody>
      </p:sp>
      <p:sp>
        <p:nvSpPr>
          <p:cNvPr id="10" name="Text 8"/>
          <p:cNvSpPr/>
          <p:nvPr/>
        </p:nvSpPr>
        <p:spPr>
          <a:xfrm>
            <a:off x="6583680" y="4370832"/>
            <a:ext cx="4663440" cy="347472"/>
          </a:xfrm>
          <a:prstGeom prst="rect">
            <a:avLst/>
          </a:prstGeom>
          <a:noFill/>
          <a:ln/>
        </p:spPr>
        <p:txBody>
          <a:bodyPr wrap="square" lIns="0" tIns="0" rIns="0" bIns="0" rtlCol="0" anchor="ctr">
            <a:normAutofit/>
          </a:bodyPr>
          <a:lstStyle/>
          <a:p>
            <a:pPr algn="l" indent="0" marL="0">
              <a:buNone/>
            </a:pPr>
            <a:r>
              <a:rPr lang="en-US" sz="1400" dirty="0">
                <a:solidFill>
                  <a:srgbClr val="5D6875"/>
                </a:solidFill>
                <a:latin typeface="Noto Sans CJK JP" pitchFamily="34" charset="0"/>
                <a:ea typeface="Noto Sans CJK JP" pitchFamily="34" charset="-122"/>
                <a:cs typeface="Noto Sans CJK JP" pitchFamily="34" charset="-120"/>
              </a:rPr>
              <a:t>そのうち男子</a:t>
            </a:r>
            <a:endParaRPr lang="en-US" sz="1400" dirty="0"/>
          </a:p>
        </p:txBody>
      </p:sp>
      <p:sp>
        <p:nvSpPr>
          <p:cNvPr id="11" name="Text 9"/>
          <p:cNvSpPr/>
          <p:nvPr/>
        </p:nvSpPr>
        <p:spPr>
          <a:xfrm>
            <a:off x="822960" y="4023360"/>
            <a:ext cx="5212080" cy="502920"/>
          </a:xfrm>
          <a:prstGeom prst="rect">
            <a:avLst/>
          </a:prstGeom>
          <a:noFill/>
          <a:ln/>
        </p:spPr>
        <p:txBody>
          <a:bodyPr wrap="square" lIns="0" tIns="0" rIns="0" bIns="0" rtlCol="0" anchor="ctr">
            <a:normAutofit/>
          </a:bodyPr>
          <a:lstStyle/>
          <a:p>
            <a:pPr algn="ctr" indent="0" marL="0">
              <a:buNone/>
            </a:pPr>
            <a:r>
              <a:rPr lang="en-US" sz="2300" b="1" dirty="0">
                <a:solidFill>
                  <a:srgbClr val="17324D"/>
                </a:solidFill>
                <a:latin typeface="Noto Sans CJK JP" pitchFamily="34" charset="0"/>
                <a:ea typeface="Noto Sans CJK JP" pitchFamily="34" charset="-122"/>
                <a:cs typeface="Noto Sans CJK JP" pitchFamily="34" charset="-120"/>
              </a:rPr>
              <a:t>世界の就学年齢人口のおよそ6人に1人</a:t>
            </a:r>
            <a:endParaRPr lang="en-US" sz="2300" dirty="0"/>
          </a:p>
        </p:txBody>
      </p:sp>
      <p:sp>
        <p:nvSpPr>
          <p:cNvPr id="12" name="Text 10"/>
          <p:cNvSpPr/>
          <p:nvPr/>
        </p:nvSpPr>
        <p:spPr>
          <a:xfrm>
            <a:off x="914400" y="5989320"/>
            <a:ext cx="10515600" cy="228600"/>
          </a:xfrm>
          <a:prstGeom prst="rect">
            <a:avLst/>
          </a:prstGeom>
          <a:noFill/>
          <a:ln/>
        </p:spPr>
        <p:txBody>
          <a:bodyPr wrap="square" lIns="0" tIns="0" rIns="0" bIns="0" rtlCol="0" anchor="ctr">
            <a:normAutofit/>
          </a:bodyPr>
          <a:lstStyle/>
          <a:p>
            <a:pPr algn="ctr" indent="0" marL="0">
              <a:buNone/>
            </a:pPr>
            <a:r>
              <a:rPr lang="en-US" sz="1100" dirty="0">
                <a:solidFill>
                  <a:srgbClr val="5D6875"/>
                </a:solidFill>
                <a:latin typeface="Noto Sans CJK JP" pitchFamily="34" charset="0"/>
                <a:ea typeface="Noto Sans CJK JP" pitchFamily="34" charset="-122"/>
                <a:cs typeface="Noto Sans CJK JP" pitchFamily="34" charset="-120"/>
              </a:rPr>
              <a:t>出典：UNESCO Global Education Monitoring Report 2026</a:t>
            </a:r>
            <a:endParaRPr lang="en-US" sz="1100" dirty="0"/>
          </a:p>
        </p:txBody>
      </p:sp>
      <p:sp>
        <p:nvSpPr>
          <p:cNvPr id="14" name="Text 11"/>
          <p:cNvSpPr/>
          <p:nvPr/>
        </p:nvSpPr>
        <p:spPr>
          <a:xfrm>
            <a:off x="11201400" y="6400800"/>
            <a:ext cx="457200" cy="182880"/>
          </a:xfrm>
          <a:prstGeom prst="rect">
            <a:avLst/>
          </a:prstGeom>
          <a:noFill/>
          <a:ln/>
        </p:spPr>
        <p:txBody>
          <a:bodyPr wrap="square" lIns="0" tIns="0" rIns="0" bIns="0" rtlCol="0" anchor="ctr">
            <a:normAutofit/>
          </a:bodyPr>
          <a:lstStyle/>
          <a:p>
            <a:pPr algn="r" indent="0" marL="0">
              <a:buNone/>
            </a:pPr>
            <a:r>
              <a:rPr lang="en-US" sz="900" dirty="0">
                <a:solidFill>
                  <a:srgbClr val="9AA4AF"/>
                </a:solidFill>
                <a:latin typeface="Noto Sans CJK JP" pitchFamily="34" charset="0"/>
                <a:ea typeface="Noto Sans CJK JP" pitchFamily="34" charset="-122"/>
                <a:cs typeface="Noto Sans CJK JP" pitchFamily="34" charset="-120"/>
              </a:rPr>
              <a:t>6</a:t>
            </a:r>
            <a:endParaRPr lang="en-US" sz="9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548640" y="411480"/>
            <a:ext cx="10881360" cy="594360"/>
          </a:xfrm>
          <a:prstGeom prst="rect">
            <a:avLst/>
          </a:prstGeom>
          <a:noFill/>
          <a:ln/>
        </p:spPr>
        <p:txBody>
          <a:bodyPr wrap="square" lIns="0" tIns="0" rIns="0" bIns="0" rtlCol="0" anchor="ctr">
            <a:normAutofit/>
          </a:bodyPr>
          <a:lstStyle/>
          <a:p>
            <a:pPr algn="l" indent="0" marL="0">
              <a:buNone/>
            </a:pPr>
            <a:r>
              <a:rPr lang="en-US" sz="3000" b="1" dirty="0">
                <a:solidFill>
                  <a:srgbClr val="17324D"/>
                </a:solidFill>
                <a:latin typeface="Noto Sans CJK JP" pitchFamily="34" charset="0"/>
                <a:ea typeface="Noto Sans CJK JP" pitchFamily="34" charset="-122"/>
                <a:cs typeface="Noto Sans CJK JP" pitchFamily="34" charset="-120"/>
              </a:rPr>
              <a:t>６．なぜ学校へ行けないのか</a:t>
            </a:r>
            <a:endParaRPr lang="en-US" sz="3000" dirty="0"/>
          </a:p>
        </p:txBody>
      </p:sp>
      <p:sp>
        <p:nvSpPr>
          <p:cNvPr id="3" name="Text 1"/>
          <p:cNvSpPr/>
          <p:nvPr/>
        </p:nvSpPr>
        <p:spPr>
          <a:xfrm>
            <a:off x="566928" y="1051560"/>
            <a:ext cx="10607040" cy="365760"/>
          </a:xfrm>
          <a:prstGeom prst="rect">
            <a:avLst/>
          </a:prstGeom>
          <a:noFill/>
          <a:ln/>
        </p:spPr>
        <p:txBody>
          <a:bodyPr wrap="square" lIns="0" tIns="0" rIns="0" bIns="0" rtlCol="0" anchor="ctr">
            <a:normAutofit/>
          </a:bodyPr>
          <a:lstStyle/>
          <a:p>
            <a:pPr algn="l" indent="0" marL="0">
              <a:buNone/>
            </a:pPr>
            <a:r>
              <a:rPr lang="en-US" sz="1500" dirty="0">
                <a:solidFill>
                  <a:srgbClr val="5D6875"/>
                </a:solidFill>
                <a:latin typeface="Noto Sans CJK JP" pitchFamily="34" charset="0"/>
                <a:ea typeface="Noto Sans CJK JP" pitchFamily="34" charset="-122"/>
                <a:cs typeface="Noto Sans CJK JP" pitchFamily="34" charset="-120"/>
              </a:rPr>
              <a:t>一つの理由だけでは説明できない</a:t>
            </a:r>
            <a:endParaRPr lang="en-US" sz="1500" dirty="0"/>
          </a:p>
        </p:txBody>
      </p:sp>
      <p:sp>
        <p:nvSpPr>
          <p:cNvPr id="4" name="Shape 2"/>
          <p:cNvSpPr/>
          <p:nvPr/>
        </p:nvSpPr>
        <p:spPr>
          <a:xfrm>
            <a:off x="548640" y="1508760"/>
            <a:ext cx="11064240" cy="0"/>
          </a:xfrm>
          <a:prstGeom prst="line">
            <a:avLst/>
          </a:prstGeom>
          <a:noFill/>
          <a:ln w="12700">
            <a:solidFill>
              <a:srgbClr val="D7E5EE"/>
            </a:solidFill>
            <a:prstDash val="solid"/>
          </a:ln>
        </p:spPr>
      </p:sp>
      <p:sp>
        <p:nvSpPr>
          <p:cNvPr id="5" name="Text 3"/>
          <p:cNvSpPr/>
          <p:nvPr/>
        </p:nvSpPr>
        <p:spPr>
          <a:xfrm>
            <a:off x="1005840" y="1828800"/>
            <a:ext cx="4754880" cy="320040"/>
          </a:xfrm>
          <a:prstGeom prst="rect">
            <a:avLst/>
          </a:prstGeom>
          <a:noFill/>
          <a:ln/>
        </p:spPr>
        <p:txBody>
          <a:bodyPr wrap="square" lIns="0" tIns="0" rIns="0" bIns="0" rtlCol="0" anchor="ctr">
            <a:normAutofit/>
          </a:bodyPr>
          <a:lstStyle/>
          <a:p>
            <a:pPr algn="l" indent="0" marL="0">
              <a:buNone/>
            </a:pPr>
            <a:r>
              <a:rPr lang="en-US" sz="2100" dirty="0">
                <a:solidFill>
                  <a:srgbClr val="1A1A1A"/>
                </a:solidFill>
                <a:latin typeface="Noto Sans CJK JP" pitchFamily="34" charset="0"/>
                <a:ea typeface="Noto Sans CJK JP" pitchFamily="34" charset="-122"/>
                <a:cs typeface="Noto Sans CJK JP" pitchFamily="34" charset="-120"/>
              </a:rPr>
              <a:t>・貧困</a:t>
            </a:r>
            <a:endParaRPr lang="en-US" sz="2100" dirty="0"/>
          </a:p>
        </p:txBody>
      </p:sp>
      <p:sp>
        <p:nvSpPr>
          <p:cNvPr id="6" name="Text 4"/>
          <p:cNvSpPr/>
          <p:nvPr/>
        </p:nvSpPr>
        <p:spPr>
          <a:xfrm>
            <a:off x="6400800" y="1828800"/>
            <a:ext cx="4754880" cy="320040"/>
          </a:xfrm>
          <a:prstGeom prst="rect">
            <a:avLst/>
          </a:prstGeom>
          <a:noFill/>
          <a:ln/>
        </p:spPr>
        <p:txBody>
          <a:bodyPr wrap="square" lIns="0" tIns="0" rIns="0" bIns="0" rtlCol="0" anchor="ctr">
            <a:normAutofit/>
          </a:bodyPr>
          <a:lstStyle/>
          <a:p>
            <a:pPr algn="l" indent="0" marL="0">
              <a:buNone/>
            </a:pPr>
            <a:r>
              <a:rPr lang="en-US" sz="2100" dirty="0">
                <a:solidFill>
                  <a:srgbClr val="1A1A1A"/>
                </a:solidFill>
                <a:latin typeface="Noto Sans CJK JP" pitchFamily="34" charset="0"/>
                <a:ea typeface="Noto Sans CJK JP" pitchFamily="34" charset="-122"/>
                <a:cs typeface="Noto Sans CJK JP" pitchFamily="34" charset="-120"/>
              </a:rPr>
              <a:t>・紛争・避難</a:t>
            </a:r>
            <a:endParaRPr lang="en-US" sz="2100" dirty="0"/>
          </a:p>
        </p:txBody>
      </p:sp>
      <p:sp>
        <p:nvSpPr>
          <p:cNvPr id="7" name="Text 5"/>
          <p:cNvSpPr/>
          <p:nvPr/>
        </p:nvSpPr>
        <p:spPr>
          <a:xfrm>
            <a:off x="1005840" y="2578608"/>
            <a:ext cx="4754880" cy="320040"/>
          </a:xfrm>
          <a:prstGeom prst="rect">
            <a:avLst/>
          </a:prstGeom>
          <a:noFill/>
          <a:ln/>
        </p:spPr>
        <p:txBody>
          <a:bodyPr wrap="square" lIns="0" tIns="0" rIns="0" bIns="0" rtlCol="0" anchor="ctr">
            <a:normAutofit/>
          </a:bodyPr>
          <a:lstStyle/>
          <a:p>
            <a:pPr algn="l" indent="0" marL="0">
              <a:buNone/>
            </a:pPr>
            <a:r>
              <a:rPr lang="en-US" sz="2100" dirty="0">
                <a:solidFill>
                  <a:srgbClr val="1A1A1A"/>
                </a:solidFill>
                <a:latin typeface="Noto Sans CJK JP" pitchFamily="34" charset="0"/>
                <a:ea typeface="Noto Sans CJK JP" pitchFamily="34" charset="-122"/>
                <a:cs typeface="Noto Sans CJK JP" pitchFamily="34" charset="-120"/>
              </a:rPr>
              <a:t>・障害</a:t>
            </a:r>
            <a:endParaRPr lang="en-US" sz="2100" dirty="0"/>
          </a:p>
        </p:txBody>
      </p:sp>
      <p:sp>
        <p:nvSpPr>
          <p:cNvPr id="8" name="Text 6"/>
          <p:cNvSpPr/>
          <p:nvPr/>
        </p:nvSpPr>
        <p:spPr>
          <a:xfrm>
            <a:off x="6400800" y="2578608"/>
            <a:ext cx="4754880" cy="320040"/>
          </a:xfrm>
          <a:prstGeom prst="rect">
            <a:avLst/>
          </a:prstGeom>
          <a:noFill/>
          <a:ln/>
        </p:spPr>
        <p:txBody>
          <a:bodyPr wrap="square" lIns="0" tIns="0" rIns="0" bIns="0" rtlCol="0" anchor="ctr">
            <a:normAutofit/>
          </a:bodyPr>
          <a:lstStyle/>
          <a:p>
            <a:pPr algn="l" indent="0" marL="0">
              <a:buNone/>
            </a:pPr>
            <a:r>
              <a:rPr lang="en-US" sz="2100" dirty="0">
                <a:solidFill>
                  <a:srgbClr val="1A1A1A"/>
                </a:solidFill>
                <a:latin typeface="Noto Sans CJK JP" pitchFamily="34" charset="0"/>
                <a:ea typeface="Noto Sans CJK JP" pitchFamily="34" charset="-122"/>
                <a:cs typeface="Noto Sans CJK JP" pitchFamily="34" charset="-120"/>
              </a:rPr>
              <a:t>・ジェンダーによる差別</a:t>
            </a:r>
            <a:endParaRPr lang="en-US" sz="2100" dirty="0"/>
          </a:p>
        </p:txBody>
      </p:sp>
      <p:sp>
        <p:nvSpPr>
          <p:cNvPr id="9" name="Text 7"/>
          <p:cNvSpPr/>
          <p:nvPr/>
        </p:nvSpPr>
        <p:spPr>
          <a:xfrm>
            <a:off x="1005840" y="3328416"/>
            <a:ext cx="4754880" cy="320040"/>
          </a:xfrm>
          <a:prstGeom prst="rect">
            <a:avLst/>
          </a:prstGeom>
          <a:noFill/>
          <a:ln/>
        </p:spPr>
        <p:txBody>
          <a:bodyPr wrap="square" lIns="0" tIns="0" rIns="0" bIns="0" rtlCol="0" anchor="ctr">
            <a:normAutofit/>
          </a:bodyPr>
          <a:lstStyle/>
          <a:p>
            <a:pPr algn="l" indent="0" marL="0">
              <a:buNone/>
            </a:pPr>
            <a:r>
              <a:rPr lang="en-US" sz="2100" dirty="0">
                <a:solidFill>
                  <a:srgbClr val="1A1A1A"/>
                </a:solidFill>
                <a:latin typeface="Noto Sans CJK JP" pitchFamily="34" charset="0"/>
                <a:ea typeface="Noto Sans CJK JP" pitchFamily="34" charset="-122"/>
                <a:cs typeface="Noto Sans CJK JP" pitchFamily="34" charset="-120"/>
              </a:rPr>
              <a:t>・児童婚</a:t>
            </a:r>
            <a:endParaRPr lang="en-US" sz="2100" dirty="0"/>
          </a:p>
        </p:txBody>
      </p:sp>
      <p:sp>
        <p:nvSpPr>
          <p:cNvPr id="10" name="Text 8"/>
          <p:cNvSpPr/>
          <p:nvPr/>
        </p:nvSpPr>
        <p:spPr>
          <a:xfrm>
            <a:off x="6400800" y="3328416"/>
            <a:ext cx="4754880" cy="320040"/>
          </a:xfrm>
          <a:prstGeom prst="rect">
            <a:avLst/>
          </a:prstGeom>
          <a:noFill/>
          <a:ln/>
        </p:spPr>
        <p:txBody>
          <a:bodyPr wrap="square" lIns="0" tIns="0" rIns="0" bIns="0" rtlCol="0" anchor="ctr">
            <a:normAutofit/>
          </a:bodyPr>
          <a:lstStyle/>
          <a:p>
            <a:pPr algn="l" indent="0" marL="0">
              <a:buNone/>
            </a:pPr>
            <a:r>
              <a:rPr lang="en-US" sz="2100" dirty="0">
                <a:solidFill>
                  <a:srgbClr val="1A1A1A"/>
                </a:solidFill>
                <a:latin typeface="Noto Sans CJK JP" pitchFamily="34" charset="0"/>
                <a:ea typeface="Noto Sans CJK JP" pitchFamily="34" charset="-122"/>
                <a:cs typeface="Noto Sans CJK JP" pitchFamily="34" charset="-120"/>
              </a:rPr>
              <a:t>・住んでいる地域・距離</a:t>
            </a:r>
            <a:endParaRPr lang="en-US" sz="2100" dirty="0"/>
          </a:p>
        </p:txBody>
      </p:sp>
      <p:sp>
        <p:nvSpPr>
          <p:cNvPr id="11" name="Text 9"/>
          <p:cNvSpPr/>
          <p:nvPr/>
        </p:nvSpPr>
        <p:spPr>
          <a:xfrm>
            <a:off x="1005840" y="4078224"/>
            <a:ext cx="4754880" cy="320040"/>
          </a:xfrm>
          <a:prstGeom prst="rect">
            <a:avLst/>
          </a:prstGeom>
          <a:noFill/>
          <a:ln/>
        </p:spPr>
        <p:txBody>
          <a:bodyPr wrap="square" lIns="0" tIns="0" rIns="0" bIns="0" rtlCol="0" anchor="ctr">
            <a:normAutofit/>
          </a:bodyPr>
          <a:lstStyle/>
          <a:p>
            <a:pPr algn="l" indent="0" marL="0">
              <a:buNone/>
            </a:pPr>
            <a:r>
              <a:rPr lang="en-US" sz="2100" dirty="0">
                <a:solidFill>
                  <a:srgbClr val="1A1A1A"/>
                </a:solidFill>
                <a:latin typeface="Noto Sans CJK JP" pitchFamily="34" charset="0"/>
                <a:ea typeface="Noto Sans CJK JP" pitchFamily="34" charset="-122"/>
                <a:cs typeface="Noto Sans CJK JP" pitchFamily="34" charset="-120"/>
              </a:rPr>
              <a:t>・学校や先生の不足</a:t>
            </a:r>
            <a:endParaRPr lang="en-US" sz="2100" dirty="0"/>
          </a:p>
        </p:txBody>
      </p:sp>
      <p:sp>
        <p:nvSpPr>
          <p:cNvPr id="12" name="Text 10"/>
          <p:cNvSpPr/>
          <p:nvPr/>
        </p:nvSpPr>
        <p:spPr>
          <a:xfrm>
            <a:off x="6400800" y="4078224"/>
            <a:ext cx="4754880" cy="320040"/>
          </a:xfrm>
          <a:prstGeom prst="rect">
            <a:avLst/>
          </a:prstGeom>
          <a:noFill/>
          <a:ln/>
        </p:spPr>
        <p:txBody>
          <a:bodyPr wrap="square" lIns="0" tIns="0" rIns="0" bIns="0" rtlCol="0" anchor="ctr">
            <a:normAutofit/>
          </a:bodyPr>
          <a:lstStyle/>
          <a:p>
            <a:pPr algn="l" indent="0" marL="0">
              <a:buNone/>
            </a:pPr>
            <a:r>
              <a:rPr lang="en-US" sz="2100" dirty="0">
                <a:solidFill>
                  <a:srgbClr val="1A1A1A"/>
                </a:solidFill>
                <a:latin typeface="Noto Sans CJK JP" pitchFamily="34" charset="0"/>
                <a:ea typeface="Noto Sans CJK JP" pitchFamily="34" charset="-122"/>
                <a:cs typeface="Noto Sans CJK JP" pitchFamily="34" charset="-120"/>
              </a:rPr>
              <a:t>・家庭や社会の事情</a:t>
            </a:r>
            <a:endParaRPr lang="en-US" sz="2100" dirty="0"/>
          </a:p>
        </p:txBody>
      </p:sp>
      <p:sp>
        <p:nvSpPr>
          <p:cNvPr id="13" name="Text 11"/>
          <p:cNvSpPr/>
          <p:nvPr/>
        </p:nvSpPr>
        <p:spPr>
          <a:xfrm>
            <a:off x="822960" y="5486400"/>
            <a:ext cx="10607040" cy="502920"/>
          </a:xfrm>
          <a:prstGeom prst="rect">
            <a:avLst/>
          </a:prstGeom>
          <a:noFill/>
          <a:ln/>
        </p:spPr>
        <p:txBody>
          <a:bodyPr wrap="square" lIns="0" tIns="0" rIns="0" bIns="0" rtlCol="0" anchor="ctr">
            <a:normAutofit/>
          </a:bodyPr>
          <a:lstStyle/>
          <a:p>
            <a:pPr algn="ctr" indent="0" marL="0">
              <a:buNone/>
            </a:pPr>
            <a:r>
              <a:rPr lang="en-US" sz="3000" b="1" dirty="0">
                <a:solidFill>
                  <a:srgbClr val="17324D"/>
                </a:solidFill>
                <a:latin typeface="Noto Sans CJK JP" pitchFamily="34" charset="0"/>
                <a:ea typeface="Noto Sans CJK JP" pitchFamily="34" charset="-122"/>
                <a:cs typeface="Noto Sans CJK JP" pitchFamily="34" charset="-120"/>
              </a:rPr>
              <a:t>「本人の努力不足」だけで説明できる問題なのか</a:t>
            </a:r>
            <a:endParaRPr lang="en-US" sz="3000" dirty="0"/>
          </a:p>
        </p:txBody>
      </p:sp>
      <p:sp>
        <p:nvSpPr>
          <p:cNvPr id="15" name="Text 12"/>
          <p:cNvSpPr/>
          <p:nvPr/>
        </p:nvSpPr>
        <p:spPr>
          <a:xfrm>
            <a:off x="11201400" y="6400800"/>
            <a:ext cx="457200" cy="182880"/>
          </a:xfrm>
          <a:prstGeom prst="rect">
            <a:avLst/>
          </a:prstGeom>
          <a:noFill/>
          <a:ln/>
        </p:spPr>
        <p:txBody>
          <a:bodyPr wrap="square" lIns="0" tIns="0" rIns="0" bIns="0" rtlCol="0" anchor="ctr">
            <a:normAutofit/>
          </a:bodyPr>
          <a:lstStyle/>
          <a:p>
            <a:pPr algn="r" indent="0" marL="0">
              <a:buNone/>
            </a:pPr>
            <a:r>
              <a:rPr lang="en-US" sz="900" dirty="0">
                <a:solidFill>
                  <a:srgbClr val="9AA4AF"/>
                </a:solidFill>
                <a:latin typeface="Noto Sans CJK JP" pitchFamily="34" charset="0"/>
                <a:ea typeface="Noto Sans CJK JP" pitchFamily="34" charset="-122"/>
                <a:cs typeface="Noto Sans CJK JP" pitchFamily="34" charset="-120"/>
              </a:rPr>
              <a:t>7</a:t>
            </a:r>
            <a:endParaRPr lang="en-US" sz="9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548640" y="411480"/>
            <a:ext cx="10881360" cy="594360"/>
          </a:xfrm>
          <a:prstGeom prst="rect">
            <a:avLst/>
          </a:prstGeom>
          <a:noFill/>
          <a:ln/>
        </p:spPr>
        <p:txBody>
          <a:bodyPr wrap="square" lIns="0" tIns="0" rIns="0" bIns="0" rtlCol="0" anchor="ctr">
            <a:normAutofit/>
          </a:bodyPr>
          <a:lstStyle/>
          <a:p>
            <a:pPr algn="l" indent="0" marL="0">
              <a:buNone/>
            </a:pPr>
            <a:r>
              <a:rPr lang="en-US" sz="3000" b="1" dirty="0">
                <a:solidFill>
                  <a:srgbClr val="17324D"/>
                </a:solidFill>
                <a:latin typeface="Noto Sans CJK JP" pitchFamily="34" charset="0"/>
                <a:ea typeface="Noto Sans CJK JP" pitchFamily="34" charset="-122"/>
                <a:cs typeface="Noto Sans CJK JP" pitchFamily="34" charset="-120"/>
              </a:rPr>
              <a:t>７．声を上げる意味と難しさ</a:t>
            </a:r>
            <a:endParaRPr lang="en-US" sz="3000" dirty="0"/>
          </a:p>
        </p:txBody>
      </p:sp>
      <p:sp>
        <p:nvSpPr>
          <p:cNvPr id="3" name="Text 1"/>
          <p:cNvSpPr/>
          <p:nvPr/>
        </p:nvSpPr>
        <p:spPr>
          <a:xfrm>
            <a:off x="566928" y="1051560"/>
            <a:ext cx="10607040" cy="365760"/>
          </a:xfrm>
          <a:prstGeom prst="rect">
            <a:avLst/>
          </a:prstGeom>
          <a:noFill/>
          <a:ln/>
        </p:spPr>
        <p:txBody>
          <a:bodyPr wrap="square" lIns="0" tIns="0" rIns="0" bIns="0" rtlCol="0" anchor="ctr">
            <a:normAutofit/>
          </a:bodyPr>
          <a:lstStyle/>
          <a:p>
            <a:pPr algn="l" indent="0" marL="0">
              <a:buNone/>
            </a:pPr>
            <a:r>
              <a:rPr lang="en-US" sz="1500" dirty="0">
                <a:solidFill>
                  <a:srgbClr val="5D6875"/>
                </a:solidFill>
                <a:latin typeface="Noto Sans CJK JP" pitchFamily="34" charset="0"/>
                <a:ea typeface="Noto Sans CJK JP" pitchFamily="34" charset="-122"/>
                <a:cs typeface="Noto Sans CJK JP" pitchFamily="34" charset="-120"/>
              </a:rPr>
              <a:t>マララさんの行動を単純化しない</a:t>
            </a:r>
            <a:endParaRPr lang="en-US" sz="1500" dirty="0"/>
          </a:p>
        </p:txBody>
      </p:sp>
      <p:sp>
        <p:nvSpPr>
          <p:cNvPr id="4" name="Shape 2"/>
          <p:cNvSpPr/>
          <p:nvPr/>
        </p:nvSpPr>
        <p:spPr>
          <a:xfrm>
            <a:off x="548640" y="1508760"/>
            <a:ext cx="11064240" cy="0"/>
          </a:xfrm>
          <a:prstGeom prst="line">
            <a:avLst/>
          </a:prstGeom>
          <a:noFill/>
          <a:ln w="12700">
            <a:solidFill>
              <a:srgbClr val="D7E5EE"/>
            </a:solidFill>
            <a:prstDash val="solid"/>
          </a:ln>
        </p:spPr>
      </p:sp>
      <p:sp>
        <p:nvSpPr>
          <p:cNvPr id="5" name="Text 3"/>
          <p:cNvSpPr/>
          <p:nvPr/>
        </p:nvSpPr>
        <p:spPr>
          <a:xfrm>
            <a:off x="914400" y="1828800"/>
            <a:ext cx="4846320" cy="384048"/>
          </a:xfrm>
          <a:prstGeom prst="rect">
            <a:avLst/>
          </a:prstGeom>
          <a:noFill/>
          <a:ln/>
        </p:spPr>
        <p:txBody>
          <a:bodyPr wrap="square" lIns="0" tIns="0" rIns="0" bIns="0" rtlCol="0" anchor="ctr">
            <a:normAutofit/>
          </a:bodyPr>
          <a:lstStyle/>
          <a:p>
            <a:pPr algn="l" indent="0" marL="0">
              <a:buNone/>
            </a:pPr>
            <a:r>
              <a:rPr lang="en-US" sz="2200" b="1" dirty="0">
                <a:solidFill>
                  <a:srgbClr val="2F7D67"/>
                </a:solidFill>
                <a:latin typeface="Noto Sans CJK JP" pitchFamily="34" charset="0"/>
                <a:ea typeface="Noto Sans CJK JP" pitchFamily="34" charset="-122"/>
                <a:cs typeface="Noto Sans CJK JP" pitchFamily="34" charset="-120"/>
              </a:rPr>
              <a:t>声を上げることで変わる可能性</a:t>
            </a:r>
            <a:endParaRPr lang="en-US" sz="2200" dirty="0"/>
          </a:p>
        </p:txBody>
      </p:sp>
      <p:sp>
        <p:nvSpPr>
          <p:cNvPr id="6" name="Text 4"/>
          <p:cNvSpPr/>
          <p:nvPr/>
        </p:nvSpPr>
        <p:spPr>
          <a:xfrm>
            <a:off x="1097280" y="2423160"/>
            <a:ext cx="5029200" cy="320040"/>
          </a:xfrm>
          <a:prstGeom prst="rect">
            <a:avLst/>
          </a:prstGeom>
          <a:noFill/>
          <a:ln/>
        </p:spPr>
        <p:txBody>
          <a:bodyPr wrap="square" lIns="0" tIns="0" rIns="0" bIns="0" rtlCol="0" anchor="ctr">
            <a:normAutofit/>
          </a:bodyPr>
          <a:lstStyle/>
          <a:p>
            <a:pPr algn="l" indent="0" marL="0">
              <a:buNone/>
            </a:pPr>
            <a:r>
              <a:rPr lang="en-US" sz="1800" dirty="0">
                <a:solidFill>
                  <a:srgbClr val="1A1A1A"/>
                </a:solidFill>
                <a:latin typeface="Noto Sans CJK JP" pitchFamily="34" charset="0"/>
                <a:ea typeface="Noto Sans CJK JP" pitchFamily="34" charset="-122"/>
                <a:cs typeface="Noto Sans CJK JP" pitchFamily="34" charset="-120"/>
              </a:rPr>
              <a:t>・問題を社会に知らせる</a:t>
            </a:r>
            <a:endParaRPr lang="en-US" sz="1800" dirty="0"/>
          </a:p>
        </p:txBody>
      </p:sp>
      <p:sp>
        <p:nvSpPr>
          <p:cNvPr id="7" name="Text 5"/>
          <p:cNvSpPr/>
          <p:nvPr/>
        </p:nvSpPr>
        <p:spPr>
          <a:xfrm>
            <a:off x="1097280" y="2926080"/>
            <a:ext cx="5029200" cy="320040"/>
          </a:xfrm>
          <a:prstGeom prst="rect">
            <a:avLst/>
          </a:prstGeom>
          <a:noFill/>
          <a:ln/>
        </p:spPr>
        <p:txBody>
          <a:bodyPr wrap="square" lIns="0" tIns="0" rIns="0" bIns="0" rtlCol="0" anchor="ctr">
            <a:normAutofit/>
          </a:bodyPr>
          <a:lstStyle/>
          <a:p>
            <a:pPr algn="l" indent="0" marL="0">
              <a:buNone/>
            </a:pPr>
            <a:r>
              <a:rPr lang="en-US" sz="1800" dirty="0">
                <a:solidFill>
                  <a:srgbClr val="1A1A1A"/>
                </a:solidFill>
                <a:latin typeface="Noto Sans CJK JP" pitchFamily="34" charset="0"/>
                <a:ea typeface="Noto Sans CJK JP" pitchFamily="34" charset="-122"/>
                <a:cs typeface="Noto Sans CJK JP" pitchFamily="34" charset="-120"/>
              </a:rPr>
              <a:t>・同じ状況の人の声になる</a:t>
            </a:r>
            <a:endParaRPr lang="en-US" sz="1800" dirty="0"/>
          </a:p>
        </p:txBody>
      </p:sp>
      <p:sp>
        <p:nvSpPr>
          <p:cNvPr id="8" name="Text 6"/>
          <p:cNvSpPr/>
          <p:nvPr/>
        </p:nvSpPr>
        <p:spPr>
          <a:xfrm>
            <a:off x="1097280" y="3429000"/>
            <a:ext cx="5029200" cy="320040"/>
          </a:xfrm>
          <a:prstGeom prst="rect">
            <a:avLst/>
          </a:prstGeom>
          <a:noFill/>
          <a:ln/>
        </p:spPr>
        <p:txBody>
          <a:bodyPr wrap="square" lIns="0" tIns="0" rIns="0" bIns="0" rtlCol="0" anchor="ctr">
            <a:normAutofit/>
          </a:bodyPr>
          <a:lstStyle/>
          <a:p>
            <a:pPr algn="l" indent="0" marL="0">
              <a:buNone/>
            </a:pPr>
            <a:r>
              <a:rPr lang="en-US" sz="1800" dirty="0">
                <a:solidFill>
                  <a:srgbClr val="1A1A1A"/>
                </a:solidFill>
                <a:latin typeface="Noto Sans CJK JP" pitchFamily="34" charset="0"/>
                <a:ea typeface="Noto Sans CJK JP" pitchFamily="34" charset="-122"/>
                <a:cs typeface="Noto Sans CJK JP" pitchFamily="34" charset="-120"/>
              </a:rPr>
              <a:t>・制度や意識を変えるきっかけになる</a:t>
            </a:r>
            <a:endParaRPr lang="en-US" sz="1800" dirty="0"/>
          </a:p>
        </p:txBody>
      </p:sp>
      <p:sp>
        <p:nvSpPr>
          <p:cNvPr id="9" name="Text 7"/>
          <p:cNvSpPr/>
          <p:nvPr/>
        </p:nvSpPr>
        <p:spPr>
          <a:xfrm>
            <a:off x="6400800" y="1828800"/>
            <a:ext cx="4846320" cy="384048"/>
          </a:xfrm>
          <a:prstGeom prst="rect">
            <a:avLst/>
          </a:prstGeom>
          <a:noFill/>
          <a:ln/>
        </p:spPr>
        <p:txBody>
          <a:bodyPr wrap="square" lIns="0" tIns="0" rIns="0" bIns="0" rtlCol="0" anchor="ctr">
            <a:normAutofit/>
          </a:bodyPr>
          <a:lstStyle/>
          <a:p>
            <a:pPr algn="l" indent="0" marL="0">
              <a:buNone/>
            </a:pPr>
            <a:r>
              <a:rPr lang="en-US" sz="2200" b="1" dirty="0">
                <a:solidFill>
                  <a:srgbClr val="B7472A"/>
                </a:solidFill>
                <a:latin typeface="Noto Sans CJK JP" pitchFamily="34" charset="0"/>
                <a:ea typeface="Noto Sans CJK JP" pitchFamily="34" charset="-122"/>
                <a:cs typeface="Noto Sans CJK JP" pitchFamily="34" charset="-120"/>
              </a:rPr>
              <a:t>声を上げることの難しさ</a:t>
            </a:r>
            <a:endParaRPr lang="en-US" sz="2200" dirty="0"/>
          </a:p>
        </p:txBody>
      </p:sp>
      <p:sp>
        <p:nvSpPr>
          <p:cNvPr id="10" name="Text 8"/>
          <p:cNvSpPr/>
          <p:nvPr/>
        </p:nvSpPr>
        <p:spPr>
          <a:xfrm>
            <a:off x="6583680" y="2423160"/>
            <a:ext cx="5029200" cy="320040"/>
          </a:xfrm>
          <a:prstGeom prst="rect">
            <a:avLst/>
          </a:prstGeom>
          <a:noFill/>
          <a:ln/>
        </p:spPr>
        <p:txBody>
          <a:bodyPr wrap="square" lIns="0" tIns="0" rIns="0" bIns="0" rtlCol="0" anchor="ctr">
            <a:normAutofit/>
          </a:bodyPr>
          <a:lstStyle/>
          <a:p>
            <a:pPr algn="l" indent="0" marL="0">
              <a:buNone/>
            </a:pPr>
            <a:r>
              <a:rPr lang="en-US" sz="1800" dirty="0">
                <a:solidFill>
                  <a:srgbClr val="1A1A1A"/>
                </a:solidFill>
                <a:latin typeface="Noto Sans CJK JP" pitchFamily="34" charset="0"/>
                <a:ea typeface="Noto Sans CJK JP" pitchFamily="34" charset="-122"/>
                <a:cs typeface="Noto Sans CJK JP" pitchFamily="34" charset="-120"/>
              </a:rPr>
              <a:t>・危険が伴う場合がある</a:t>
            </a:r>
            <a:endParaRPr lang="en-US" sz="1800" dirty="0"/>
          </a:p>
        </p:txBody>
      </p:sp>
      <p:sp>
        <p:nvSpPr>
          <p:cNvPr id="11" name="Text 9"/>
          <p:cNvSpPr/>
          <p:nvPr/>
        </p:nvSpPr>
        <p:spPr>
          <a:xfrm>
            <a:off x="6583680" y="2926080"/>
            <a:ext cx="5029200" cy="320040"/>
          </a:xfrm>
          <a:prstGeom prst="rect">
            <a:avLst/>
          </a:prstGeom>
          <a:noFill/>
          <a:ln/>
        </p:spPr>
        <p:txBody>
          <a:bodyPr wrap="square" lIns="0" tIns="0" rIns="0" bIns="0" rtlCol="0" anchor="ctr">
            <a:normAutofit/>
          </a:bodyPr>
          <a:lstStyle/>
          <a:p>
            <a:pPr algn="l" indent="0" marL="0">
              <a:buNone/>
            </a:pPr>
            <a:r>
              <a:rPr lang="en-US" sz="1800" dirty="0">
                <a:solidFill>
                  <a:srgbClr val="1A1A1A"/>
                </a:solidFill>
                <a:latin typeface="Noto Sans CJK JP" pitchFamily="34" charset="0"/>
                <a:ea typeface="Noto Sans CJK JP" pitchFamily="34" charset="-122"/>
                <a:cs typeface="Noto Sans CJK JP" pitchFamily="34" charset="-120"/>
              </a:rPr>
              <a:t>・周囲から批判されることがある</a:t>
            </a:r>
            <a:endParaRPr lang="en-US" sz="1800" dirty="0"/>
          </a:p>
        </p:txBody>
      </p:sp>
      <p:sp>
        <p:nvSpPr>
          <p:cNvPr id="12" name="Text 10"/>
          <p:cNvSpPr/>
          <p:nvPr/>
        </p:nvSpPr>
        <p:spPr>
          <a:xfrm>
            <a:off x="6583680" y="3429000"/>
            <a:ext cx="5029200" cy="320040"/>
          </a:xfrm>
          <a:prstGeom prst="rect">
            <a:avLst/>
          </a:prstGeom>
          <a:noFill/>
          <a:ln/>
        </p:spPr>
        <p:txBody>
          <a:bodyPr wrap="square" lIns="0" tIns="0" rIns="0" bIns="0" rtlCol="0" anchor="ctr">
            <a:normAutofit/>
          </a:bodyPr>
          <a:lstStyle/>
          <a:p>
            <a:pPr algn="l" indent="0" marL="0">
              <a:buNone/>
            </a:pPr>
            <a:r>
              <a:rPr lang="en-US" sz="1800" dirty="0">
                <a:solidFill>
                  <a:srgbClr val="1A1A1A"/>
                </a:solidFill>
                <a:latin typeface="Noto Sans CJK JP" pitchFamily="34" charset="0"/>
                <a:ea typeface="Noto Sans CJK JP" pitchFamily="34" charset="-122"/>
                <a:cs typeface="Noto Sans CJK JP" pitchFamily="34" charset="-120"/>
              </a:rPr>
              <a:t>・安全のために黙る選択もある</a:t>
            </a:r>
            <a:endParaRPr lang="en-US" sz="1800" dirty="0"/>
          </a:p>
        </p:txBody>
      </p:sp>
      <p:sp>
        <p:nvSpPr>
          <p:cNvPr id="13" name="Text 11"/>
          <p:cNvSpPr/>
          <p:nvPr/>
        </p:nvSpPr>
        <p:spPr>
          <a:xfrm>
            <a:off x="914400" y="5257800"/>
            <a:ext cx="10424160" cy="457200"/>
          </a:xfrm>
          <a:prstGeom prst="rect">
            <a:avLst/>
          </a:prstGeom>
          <a:noFill/>
          <a:ln/>
        </p:spPr>
        <p:txBody>
          <a:bodyPr wrap="square" lIns="0" tIns="0" rIns="0" bIns="0" rtlCol="0" anchor="ctr">
            <a:normAutofit/>
          </a:bodyPr>
          <a:lstStyle/>
          <a:p>
            <a:pPr algn="ctr" indent="0" marL="0">
              <a:buNone/>
            </a:pPr>
            <a:r>
              <a:rPr lang="en-US" sz="2100" b="1" dirty="0">
                <a:solidFill>
                  <a:srgbClr val="17324D"/>
                </a:solidFill>
                <a:latin typeface="Noto Sans CJK JP" pitchFamily="34" charset="0"/>
                <a:ea typeface="Noto Sans CJK JP" pitchFamily="34" charset="-122"/>
                <a:cs typeface="Noto Sans CJK JP" pitchFamily="34" charset="-120"/>
              </a:rPr>
              <a:t>問い：声を上げることを、個人の勇気だけで考えてよいのか</a:t>
            </a:r>
            <a:endParaRPr lang="en-US" sz="2100" dirty="0"/>
          </a:p>
        </p:txBody>
      </p:sp>
      <p:sp>
        <p:nvSpPr>
          <p:cNvPr id="15" name="Text 12"/>
          <p:cNvSpPr/>
          <p:nvPr/>
        </p:nvSpPr>
        <p:spPr>
          <a:xfrm>
            <a:off x="11201400" y="6400800"/>
            <a:ext cx="457200" cy="182880"/>
          </a:xfrm>
          <a:prstGeom prst="rect">
            <a:avLst/>
          </a:prstGeom>
          <a:noFill/>
          <a:ln/>
        </p:spPr>
        <p:txBody>
          <a:bodyPr wrap="square" lIns="0" tIns="0" rIns="0" bIns="0" rtlCol="0" anchor="ctr">
            <a:normAutofit/>
          </a:bodyPr>
          <a:lstStyle/>
          <a:p>
            <a:pPr algn="r" indent="0" marL="0">
              <a:buNone/>
            </a:pPr>
            <a:r>
              <a:rPr lang="en-US" sz="900" dirty="0">
                <a:solidFill>
                  <a:srgbClr val="9AA4AF"/>
                </a:solidFill>
                <a:latin typeface="Noto Sans CJK JP" pitchFamily="34" charset="0"/>
                <a:ea typeface="Noto Sans CJK JP" pitchFamily="34" charset="-122"/>
                <a:cs typeface="Noto Sans CJK JP" pitchFamily="34" charset="-120"/>
              </a:rPr>
              <a:t>8</a:t>
            </a:r>
            <a:endParaRPr lang="en-US" sz="9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548640" y="411480"/>
            <a:ext cx="10881360" cy="594360"/>
          </a:xfrm>
          <a:prstGeom prst="rect">
            <a:avLst/>
          </a:prstGeom>
          <a:noFill/>
          <a:ln/>
        </p:spPr>
        <p:txBody>
          <a:bodyPr wrap="square" lIns="0" tIns="0" rIns="0" bIns="0" rtlCol="0" anchor="ctr">
            <a:normAutofit/>
          </a:bodyPr>
          <a:lstStyle/>
          <a:p>
            <a:pPr algn="l" indent="0" marL="0">
              <a:buNone/>
            </a:pPr>
            <a:r>
              <a:rPr lang="en-US" sz="3000" b="1" dirty="0">
                <a:solidFill>
                  <a:srgbClr val="17324D"/>
                </a:solidFill>
                <a:latin typeface="Noto Sans CJK JP" pitchFamily="34" charset="0"/>
                <a:ea typeface="Noto Sans CJK JP" pitchFamily="34" charset="-122"/>
                <a:cs typeface="Noto Sans CJK JP" pitchFamily="34" charset="-120"/>
              </a:rPr>
              <a:t>８．日本の自分たちに戻す</a:t>
            </a:r>
            <a:endParaRPr lang="en-US" sz="3000" dirty="0"/>
          </a:p>
        </p:txBody>
      </p:sp>
      <p:sp>
        <p:nvSpPr>
          <p:cNvPr id="3" name="Text 1"/>
          <p:cNvSpPr/>
          <p:nvPr/>
        </p:nvSpPr>
        <p:spPr>
          <a:xfrm>
            <a:off x="566928" y="1051560"/>
            <a:ext cx="10607040" cy="365760"/>
          </a:xfrm>
          <a:prstGeom prst="rect">
            <a:avLst/>
          </a:prstGeom>
          <a:noFill/>
          <a:ln/>
        </p:spPr>
        <p:txBody>
          <a:bodyPr wrap="square" lIns="0" tIns="0" rIns="0" bIns="0" rtlCol="0" anchor="ctr">
            <a:normAutofit/>
          </a:bodyPr>
          <a:lstStyle/>
          <a:p>
            <a:pPr algn="l" indent="0" marL="0">
              <a:buNone/>
            </a:pPr>
            <a:r>
              <a:rPr lang="en-US" sz="1500" dirty="0">
                <a:solidFill>
                  <a:srgbClr val="5D6875"/>
                </a:solidFill>
                <a:latin typeface="Noto Sans CJK JP" pitchFamily="34" charset="0"/>
                <a:ea typeface="Noto Sans CJK JP" pitchFamily="34" charset="-122"/>
                <a:cs typeface="Noto Sans CJK JP" pitchFamily="34" charset="-120"/>
              </a:rPr>
              <a:t>「恵まれているから学校へ行け」ではない</a:t>
            </a:r>
            <a:endParaRPr lang="en-US" sz="1500" dirty="0"/>
          </a:p>
        </p:txBody>
      </p:sp>
      <p:sp>
        <p:nvSpPr>
          <p:cNvPr id="4" name="Shape 2"/>
          <p:cNvSpPr/>
          <p:nvPr/>
        </p:nvSpPr>
        <p:spPr>
          <a:xfrm>
            <a:off x="548640" y="1508760"/>
            <a:ext cx="11064240" cy="0"/>
          </a:xfrm>
          <a:prstGeom prst="line">
            <a:avLst/>
          </a:prstGeom>
          <a:noFill/>
          <a:ln w="12700">
            <a:solidFill>
              <a:srgbClr val="D7E5EE"/>
            </a:solidFill>
            <a:prstDash val="solid"/>
          </a:ln>
        </p:spPr>
      </p:sp>
      <p:sp>
        <p:nvSpPr>
          <p:cNvPr id="5" name="Text 3"/>
          <p:cNvSpPr/>
          <p:nvPr/>
        </p:nvSpPr>
        <p:spPr>
          <a:xfrm>
            <a:off x="914400" y="1828800"/>
            <a:ext cx="2926080" cy="347472"/>
          </a:xfrm>
          <a:prstGeom prst="rect">
            <a:avLst/>
          </a:prstGeom>
          <a:noFill/>
          <a:ln/>
        </p:spPr>
        <p:txBody>
          <a:bodyPr wrap="square" lIns="0" tIns="0" rIns="0" bIns="0" rtlCol="0" anchor="ctr">
            <a:normAutofit/>
          </a:bodyPr>
          <a:lstStyle/>
          <a:p>
            <a:pPr algn="l" indent="0" marL="0">
              <a:buNone/>
            </a:pPr>
            <a:r>
              <a:rPr lang="en-US" sz="2100" b="1" dirty="0">
                <a:solidFill>
                  <a:srgbClr val="B7472A"/>
                </a:solidFill>
                <a:latin typeface="Noto Sans CJK JP" pitchFamily="34" charset="0"/>
                <a:ea typeface="Noto Sans CJK JP" pitchFamily="34" charset="-122"/>
                <a:cs typeface="Noto Sans CJK JP" pitchFamily="34" charset="-120"/>
              </a:rPr>
              <a:t>避けたいまとめ</a:t>
            </a:r>
            <a:endParaRPr lang="en-US" sz="2100" dirty="0"/>
          </a:p>
        </p:txBody>
      </p:sp>
      <p:sp>
        <p:nvSpPr>
          <p:cNvPr id="6" name="Text 4"/>
          <p:cNvSpPr/>
          <p:nvPr/>
        </p:nvSpPr>
        <p:spPr>
          <a:xfrm>
            <a:off x="914400" y="2331720"/>
            <a:ext cx="10241280" cy="822960"/>
          </a:xfrm>
          <a:prstGeom prst="rect">
            <a:avLst/>
          </a:prstGeom>
          <a:noFill/>
          <a:ln/>
        </p:spPr>
        <p:txBody>
          <a:bodyPr wrap="square" lIns="0" tIns="0" rIns="0" bIns="0" rtlCol="0" anchor="ctr">
            <a:normAutofit/>
          </a:bodyPr>
          <a:lstStyle/>
          <a:p>
            <a:pPr algn="ctr" indent="0" marL="0">
              <a:buNone/>
            </a:pPr>
            <a:r>
              <a:rPr lang="en-US" sz="2300" b="1" dirty="0">
                <a:solidFill>
                  <a:srgbClr val="B7472A"/>
                </a:solidFill>
                <a:latin typeface="Noto Sans CJK JP" pitchFamily="34" charset="0"/>
                <a:ea typeface="Noto Sans CJK JP" pitchFamily="34" charset="-122"/>
                <a:cs typeface="Noto Sans CJK JP" pitchFamily="34" charset="-120"/>
              </a:rPr>
              <a:t>世界には学校へ行きたくても行けない子がいる。だから日本の中学生は学校へ行き、もっと勉強しなさい。</a:t>
            </a:r>
            <a:endParaRPr lang="en-US" sz="2300" dirty="0"/>
          </a:p>
        </p:txBody>
      </p:sp>
      <p:sp>
        <p:nvSpPr>
          <p:cNvPr id="7" name="Text 5"/>
          <p:cNvSpPr/>
          <p:nvPr/>
        </p:nvSpPr>
        <p:spPr>
          <a:xfrm>
            <a:off x="914400" y="3840480"/>
            <a:ext cx="2926080" cy="347472"/>
          </a:xfrm>
          <a:prstGeom prst="rect">
            <a:avLst/>
          </a:prstGeom>
          <a:noFill/>
          <a:ln/>
        </p:spPr>
        <p:txBody>
          <a:bodyPr wrap="square" lIns="0" tIns="0" rIns="0" bIns="0" rtlCol="0" anchor="ctr">
            <a:normAutofit/>
          </a:bodyPr>
          <a:lstStyle/>
          <a:p>
            <a:pPr algn="l" indent="0" marL="0">
              <a:buNone/>
            </a:pPr>
            <a:r>
              <a:rPr lang="en-US" sz="2100" b="1" dirty="0">
                <a:solidFill>
                  <a:srgbClr val="2F6F9F"/>
                </a:solidFill>
                <a:latin typeface="Noto Sans CJK JP" pitchFamily="34" charset="0"/>
                <a:ea typeface="Noto Sans CJK JP" pitchFamily="34" charset="-122"/>
                <a:cs typeface="Noto Sans CJK JP" pitchFamily="34" charset="-120"/>
              </a:rPr>
              <a:t>考えたい問い</a:t>
            </a:r>
            <a:endParaRPr lang="en-US" sz="2100" dirty="0"/>
          </a:p>
        </p:txBody>
      </p:sp>
      <p:sp>
        <p:nvSpPr>
          <p:cNvPr id="8" name="Text 6"/>
          <p:cNvSpPr/>
          <p:nvPr/>
        </p:nvSpPr>
        <p:spPr>
          <a:xfrm>
            <a:off x="914400" y="4343400"/>
            <a:ext cx="10241280" cy="685800"/>
          </a:xfrm>
          <a:prstGeom prst="rect">
            <a:avLst/>
          </a:prstGeom>
          <a:noFill/>
          <a:ln/>
        </p:spPr>
        <p:txBody>
          <a:bodyPr wrap="square" lIns="0" tIns="0" rIns="0" bIns="0" rtlCol="0" anchor="ctr">
            <a:normAutofit/>
          </a:bodyPr>
          <a:lstStyle/>
          <a:p>
            <a:pPr algn="ctr" indent="0" marL="0">
              <a:buNone/>
            </a:pPr>
            <a:r>
              <a:rPr lang="en-US" sz="2800" b="1" dirty="0">
                <a:solidFill>
                  <a:srgbClr val="17324D"/>
                </a:solidFill>
                <a:latin typeface="Noto Sans CJK JP" pitchFamily="34" charset="0"/>
                <a:ea typeface="Noto Sans CJK JP" pitchFamily="34" charset="-122"/>
                <a:cs typeface="Noto Sans CJK JP" pitchFamily="34" charset="-120"/>
              </a:rPr>
              <a:t>教育を受ける権利があるとは、自分たちにとって何を意味するのか。</a:t>
            </a:r>
            <a:endParaRPr lang="en-US" sz="2800" dirty="0"/>
          </a:p>
        </p:txBody>
      </p:sp>
      <p:sp>
        <p:nvSpPr>
          <p:cNvPr id="10" name="Text 7"/>
          <p:cNvSpPr/>
          <p:nvPr/>
        </p:nvSpPr>
        <p:spPr>
          <a:xfrm>
            <a:off x="11201400" y="6400800"/>
            <a:ext cx="457200" cy="182880"/>
          </a:xfrm>
          <a:prstGeom prst="rect">
            <a:avLst/>
          </a:prstGeom>
          <a:noFill/>
          <a:ln/>
        </p:spPr>
        <p:txBody>
          <a:bodyPr wrap="square" lIns="0" tIns="0" rIns="0" bIns="0" rtlCol="0" anchor="ctr">
            <a:normAutofit/>
          </a:bodyPr>
          <a:lstStyle/>
          <a:p>
            <a:pPr algn="r" indent="0" marL="0">
              <a:buNone/>
            </a:pPr>
            <a:r>
              <a:rPr lang="en-US" sz="900" dirty="0">
                <a:solidFill>
                  <a:srgbClr val="9AA4AF"/>
                </a:solidFill>
                <a:latin typeface="Noto Sans CJK JP" pitchFamily="34" charset="0"/>
                <a:ea typeface="Noto Sans CJK JP" pitchFamily="34" charset="-122"/>
                <a:cs typeface="Noto Sans CJK JP" pitchFamily="34" charset="-120"/>
              </a:rPr>
              <a:t>9</a:t>
            </a:r>
            <a:endParaRPr lang="en-US" sz="9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Noto Sans CJK JP"/>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Noto Sans CJK JP"/>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13</Slides>
  <Notes>13</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13</vt:i4>
      </vt:variant>
    </vt:vector>
  </HeadingPairs>
  <TitlesOfParts>
    <vt:vector size="16"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vector>
  </TitlesOfParts>
  <Company>応援の空</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マララ・ユスフザイさんから考える「教育を受ける権利」</dc:title>
  <dc:subject>マララ・ユスフザイさんから考える教育を受ける権利</dc:subject>
  <dc:creator>応援の空</dc:creator>
  <cp:lastModifiedBy>応援の空</cp:lastModifiedBy>
  <cp:revision>1</cp:revision>
  <dcterms:created xsi:type="dcterms:W3CDTF">2026-08-09T03:15:27Z</dcterms:created>
  <dcterms:modified xsi:type="dcterms:W3CDTF">2026-08-09T03:15:27Z</dcterms:modified>
</cp:coreProperties>
</file>