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58"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61557" autoAdjust="0"/>
  </p:normalViewPr>
  <p:slideViewPr>
    <p:cSldViewPr>
      <p:cViewPr>
        <p:scale>
          <a:sx n="66" d="100"/>
          <a:sy n="66" d="100"/>
        </p:scale>
        <p:origin x="-72" y="-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C7A865-FF96-4E1B-ADAC-8264876E277E}" type="datetimeFigureOut">
              <a:rPr kumimoji="1" lang="ja-JP" altLang="en-US" smtClean="0"/>
              <a:t>2014/12/14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63CEE4-F81B-4694-BE6E-57A0DA1B2EB1}" type="slidenum">
              <a:rPr kumimoji="1" lang="ja-JP" altLang="en-US" smtClean="0"/>
              <a:t>‹#›</a:t>
            </a:fld>
            <a:endParaRPr kumimoji="1" lang="ja-JP" altLang="en-US"/>
          </a:p>
        </p:txBody>
      </p:sp>
    </p:spTree>
    <p:extLst>
      <p:ext uri="{BB962C8B-B14F-4D97-AF65-F5344CB8AC3E}">
        <p14:creationId xmlns:p14="http://schemas.microsoft.com/office/powerpoint/2010/main" val="22506443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この画面で待機します。</a:t>
            </a:r>
            <a:endParaRPr kumimoji="1" lang="en-US" altLang="ja-JP" dirty="0" smtClean="0"/>
          </a:p>
          <a:p>
            <a:r>
              <a:rPr kumimoji="1" lang="ja-JP" altLang="en-US" dirty="0" smtClean="0"/>
              <a:t>次の画面は、授業が始まると同時に提示します。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1</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dirty="0" smtClean="0"/>
              <a:t>工場で働く少年少女が子ども時代に工場で働くことは、もう終わりにしましょう。</a:t>
            </a:r>
            <a:endParaRPr lang="en-US" altLang="ja-JP" sz="1200" b="1" dirty="0" smtClean="0"/>
          </a:p>
          <a:p>
            <a:r>
              <a:rPr lang="ja-JP" altLang="en-US" sz="1200" b="1" dirty="0" smtClean="0"/>
              <a:t>少女が結婚を若いころに無理やりさせられるのは、もう終わりにしましょう。</a:t>
            </a:r>
            <a:endParaRPr lang="en-US" altLang="ja-JP" sz="1200" b="1" dirty="0" smtClean="0"/>
          </a:p>
          <a:p>
            <a:endParaRPr lang="en-US" altLang="ja-JP" sz="1200" b="1" dirty="0" smtClean="0"/>
          </a:p>
          <a:p>
            <a:r>
              <a:rPr lang="ja-JP" altLang="en-US" sz="1200" b="1" dirty="0" smtClean="0"/>
              <a:t>戦争でまだ幼い子どもの命が奪われるのは、もう終わりにしましょう。</a:t>
            </a:r>
            <a:endParaRPr lang="en-US" altLang="ja-JP" sz="1200" b="1" dirty="0" smtClean="0"/>
          </a:p>
          <a:p>
            <a:r>
              <a:rPr lang="ja-JP" altLang="en-US" sz="1200" b="1" dirty="0" smtClean="0"/>
              <a:t>教室が空のままになるのは、もうこれで終わりにしましょう。</a:t>
            </a:r>
            <a:endParaRPr lang="en-US" altLang="ja-JP" sz="1200" b="1" dirty="0" smtClean="0"/>
          </a:p>
          <a:p>
            <a:r>
              <a:rPr lang="ja-JP" altLang="en-US" sz="1200" b="1" dirty="0" smtClean="0"/>
              <a:t>犯罪の道や正しくない道へ少女を教育するのはもう終わりにしましょう。</a:t>
            </a:r>
            <a:endParaRPr lang="en-US" altLang="ja-JP" sz="1200" b="1" dirty="0" smtClean="0"/>
          </a:p>
          <a:p>
            <a:r>
              <a:rPr lang="ja-JP" altLang="en-US" sz="1200" b="1" dirty="0" smtClean="0"/>
              <a:t>子どもが学校に行けないのは、もう終わりにしましょう。</a:t>
            </a:r>
            <a:endParaRPr lang="en-US" altLang="ja-JP" sz="1200" b="1" dirty="0" smtClean="0"/>
          </a:p>
          <a:p>
            <a:r>
              <a:rPr lang="ja-JP" altLang="en-US" sz="1200" b="1" dirty="0" smtClean="0"/>
              <a:t>これらのことを終わりにしましょう。</a:t>
            </a:r>
            <a:endParaRPr lang="en-US" altLang="ja-JP" sz="1200" b="1" dirty="0" smtClean="0"/>
          </a:p>
          <a:p>
            <a:r>
              <a:rPr lang="ja-JP" altLang="en-US" sz="1200" b="1" dirty="0" smtClean="0"/>
              <a:t>私たちと共に。</a:t>
            </a:r>
            <a:endParaRPr lang="en-US" altLang="ja-JP" sz="1200" b="1" dirty="0" smtClean="0"/>
          </a:p>
          <a:p>
            <a:endParaRPr lang="en-US" altLang="ja-JP" sz="1200" b="1" dirty="0" smtClean="0"/>
          </a:p>
          <a:p>
            <a:r>
              <a:rPr lang="ja-JP" altLang="en-US" sz="1200" b="1" dirty="0" smtClean="0"/>
              <a:t>そして、今ここでより良い世界をつくりましょう。</a:t>
            </a:r>
            <a:endParaRPr lang="en-US" altLang="ja-JP" sz="1200" b="1" dirty="0" smtClean="0"/>
          </a:p>
          <a:p>
            <a:r>
              <a:rPr lang="ja-JP" altLang="en-US" sz="1200" b="1" dirty="0" smtClean="0"/>
              <a:t>ありがとうございました。</a:t>
            </a:r>
            <a:endParaRPr lang="en-US" altLang="ja-JP" sz="1200"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10</a:t>
            </a:fld>
            <a:endParaRPr kumimoji="1" lang="ja-JP" altLang="en-US"/>
          </a:p>
        </p:txBody>
      </p:sp>
    </p:spTree>
    <p:extLst>
      <p:ext uri="{BB962C8B-B14F-4D97-AF65-F5344CB8AC3E}">
        <p14:creationId xmlns:p14="http://schemas.microsoft.com/office/powerpoint/2010/main" val="49790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en-US" altLang="ja-JP" sz="1200" dirty="0" smtClean="0"/>
              <a:t>T</a:t>
            </a:r>
            <a:r>
              <a:rPr lang="ja-JP" altLang="en-US" sz="1200" dirty="0" smtClean="0"/>
              <a:t>：マララの願いは何でしょうか。プリントの（５）に書きましょう。</a:t>
            </a:r>
            <a:endParaRPr lang="en-US" altLang="ja-JP" sz="1200" dirty="0" smtClean="0"/>
          </a:p>
          <a:p>
            <a:endParaRPr kumimoji="1" lang="en-US" altLang="ja-JP" dirty="0" smtClean="0"/>
          </a:p>
          <a:p>
            <a:r>
              <a:rPr kumimoji="1" lang="en-US" altLang="ja-JP" dirty="0" smtClean="0"/>
              <a:t>S</a:t>
            </a:r>
            <a:r>
              <a:rPr kumimoji="1" lang="ja-JP" altLang="en-US" dirty="0" smtClean="0"/>
              <a:t>：</a:t>
            </a:r>
            <a:endParaRPr kumimoji="1" lang="en-US" altLang="ja-JP" dirty="0" smtClean="0"/>
          </a:p>
          <a:p>
            <a:r>
              <a:rPr kumimoji="1" lang="ja-JP" altLang="en-US" dirty="0" smtClean="0"/>
              <a:t>「こどもたちが学校に行けること」</a:t>
            </a:r>
            <a:endParaRPr kumimoji="1" lang="en-US" altLang="ja-JP" dirty="0" smtClean="0"/>
          </a:p>
          <a:p>
            <a:r>
              <a:rPr kumimoji="1" lang="ja-JP" altLang="en-US" dirty="0" smtClean="0"/>
              <a:t>「子どもたちの平和」</a:t>
            </a:r>
            <a:endParaRPr kumimoji="1" lang="en-US" altLang="ja-JP" dirty="0" smtClean="0"/>
          </a:p>
          <a:p>
            <a:r>
              <a:rPr kumimoji="1" lang="ja-JP" altLang="en-US" dirty="0" smtClean="0"/>
              <a:t>「世界の平和」</a:t>
            </a:r>
            <a:endParaRPr kumimoji="1" lang="en-US" altLang="ja-JP" dirty="0" smtClean="0"/>
          </a:p>
          <a:p>
            <a:r>
              <a:rPr kumimoji="1" lang="ja-JP" altLang="en-US" dirty="0" smtClean="0"/>
              <a:t>「戦争がなくなること」</a:t>
            </a:r>
            <a:endParaRPr kumimoji="1" lang="en-US" altLang="ja-JP" dirty="0" smtClean="0"/>
          </a:p>
          <a:p>
            <a:r>
              <a:rPr kumimoji="1" lang="ja-JP" altLang="en-US" dirty="0" smtClean="0"/>
              <a:t>「よりよい世界をつくること」</a:t>
            </a:r>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11</a:t>
            </a:fld>
            <a:endParaRPr kumimoji="1" lang="ja-JP" altLang="en-US"/>
          </a:p>
        </p:txBody>
      </p:sp>
    </p:spTree>
    <p:extLst>
      <p:ext uri="{BB962C8B-B14F-4D97-AF65-F5344CB8AC3E}">
        <p14:creationId xmlns:p14="http://schemas.microsoft.com/office/powerpoint/2010/main" val="49790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dirty="0" smtClean="0"/>
              <a:t>マララさんは現在も、</a:t>
            </a:r>
            <a:endParaRPr lang="en-US" altLang="ja-JP" sz="1200" b="1" dirty="0" smtClean="0"/>
          </a:p>
          <a:p>
            <a:r>
              <a:rPr lang="ja-JP" altLang="en-US" sz="1200" b="1" dirty="0" smtClean="0"/>
              <a:t>・学校に行けない世界の子どもたち</a:t>
            </a:r>
            <a:endParaRPr lang="en-US" altLang="ja-JP" sz="1200" b="1" dirty="0" smtClean="0"/>
          </a:p>
          <a:p>
            <a:r>
              <a:rPr lang="ja-JP" altLang="en-US" sz="1200" b="1" dirty="0" smtClean="0"/>
              <a:t>・戦争で不幸になっている世界の子どもたち</a:t>
            </a:r>
            <a:endParaRPr lang="en-US" altLang="ja-JP" sz="1200" b="1" dirty="0" smtClean="0"/>
          </a:p>
          <a:p>
            <a:r>
              <a:rPr lang="ja-JP" altLang="en-US" sz="1200" b="1" dirty="0" smtClean="0"/>
              <a:t>のために、活動を続けています。</a:t>
            </a:r>
            <a:endParaRPr lang="en-US" altLang="ja-JP" sz="1200" b="1" dirty="0" smtClean="0"/>
          </a:p>
          <a:p>
            <a:endParaRPr lang="en-US" altLang="ja-JP" sz="1200" b="1" dirty="0" smtClean="0"/>
          </a:p>
          <a:p>
            <a:r>
              <a:rPr lang="ja-JP" altLang="en-US" sz="1200" b="1" dirty="0" smtClean="0"/>
              <a:t>皆さんの意見にもありましたが、それは自国だけのことだけを考えているのではありません。いつも「世界の子どもたちの幸せ」「世界の平和」のことを考えているのです。</a:t>
            </a:r>
            <a:endParaRPr lang="en-US" altLang="ja-JP" sz="1200" b="1" dirty="0" smtClean="0"/>
          </a:p>
          <a:p>
            <a:r>
              <a:rPr lang="ja-JP" altLang="en-US" sz="1200" b="1" dirty="0" smtClean="0"/>
              <a:t>今の皆さんには、話しが遠すぎて実感がわかないことかもしれません。できることは何もないかもしれません。</a:t>
            </a:r>
            <a:endParaRPr lang="en-US" altLang="ja-JP" sz="1200" b="1" dirty="0" smtClean="0"/>
          </a:p>
          <a:p>
            <a:r>
              <a:rPr lang="ja-JP" altLang="en-US" sz="1200" b="1" dirty="0" smtClean="0"/>
              <a:t>しかし、長い人生で考えた時、</a:t>
            </a:r>
            <a:endParaRPr lang="en-US" altLang="ja-JP" sz="1200" b="1" dirty="0" smtClean="0"/>
          </a:p>
          <a:p>
            <a:r>
              <a:rPr lang="ja-JP" altLang="en-US" sz="1200" b="1" dirty="0" smtClean="0"/>
              <a:t>「世界の平和」、「世界の人々の幸福」のために考える時が必ずきます。そんな時には、マララさんの考え方を思い出して、ほんの少しでもできることをしてほしい、あらたな挑戦をしてほしい、そう願っています。</a:t>
            </a:r>
            <a:endParaRPr lang="en-US" altLang="ja-JP" sz="1200" b="1" dirty="0" smtClean="0"/>
          </a:p>
          <a:p>
            <a:endParaRPr lang="en-US" altLang="ja-JP" sz="1200" b="1" dirty="0" smtClean="0"/>
          </a:p>
          <a:p>
            <a:r>
              <a:rPr lang="ja-JP" altLang="en-US" sz="1200" b="1" smtClean="0"/>
              <a:t>今日の授業で、分かったこと、気づいたこと、感想を（６）に書きましょう。</a:t>
            </a:r>
            <a:endParaRPr lang="en-US" altLang="ja-JP" sz="1200" b="1" dirty="0" smtClean="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12</a:t>
            </a:fld>
            <a:endParaRPr kumimoji="1" lang="ja-JP" altLang="en-US"/>
          </a:p>
        </p:txBody>
      </p:sp>
    </p:spTree>
    <p:extLst>
      <p:ext uri="{BB962C8B-B14F-4D97-AF65-F5344CB8AC3E}">
        <p14:creationId xmlns:p14="http://schemas.microsoft.com/office/powerpoint/2010/main" val="36394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T</a:t>
            </a:r>
            <a:r>
              <a:rPr kumimoji="1" lang="ja-JP" altLang="en-US" sz="1200" dirty="0" smtClean="0"/>
              <a:t>：誰の写真ですか。</a:t>
            </a:r>
          </a:p>
          <a:p>
            <a:r>
              <a:rPr kumimoji="1" lang="en-US" altLang="ja-JP" dirty="0" smtClean="0"/>
              <a:t>T</a:t>
            </a:r>
            <a:r>
              <a:rPr kumimoji="1" lang="ja-JP" altLang="en-US" dirty="0" smtClean="0"/>
              <a:t>：分かった人は、手を挙げます。</a:t>
            </a:r>
            <a:endParaRPr kumimoji="1" lang="en-US" altLang="ja-JP" dirty="0" smtClean="0"/>
          </a:p>
          <a:p>
            <a:r>
              <a:rPr kumimoji="1" lang="ja-JP" altLang="en-US" dirty="0" smtClean="0"/>
              <a:t>（挙手した生徒を指名）</a:t>
            </a:r>
            <a:endParaRPr kumimoji="1" lang="en-US" altLang="ja-JP" dirty="0" smtClean="0"/>
          </a:p>
          <a:p>
            <a:r>
              <a:rPr kumimoji="1" lang="ja-JP" altLang="en-US" dirty="0" smtClean="0"/>
              <a:t>Ｓ：「マララさんです」</a:t>
            </a:r>
            <a:endParaRPr kumimoji="1" lang="en-US" altLang="ja-JP" dirty="0" smtClean="0"/>
          </a:p>
          <a:p>
            <a:r>
              <a:rPr kumimoji="1" lang="ja-JP" altLang="en-US" dirty="0" smtClean="0"/>
              <a:t>Ｔ：マララ・何さんなのか、言える人はいますか？</a:t>
            </a:r>
            <a:endParaRPr kumimoji="1" lang="en-US" altLang="ja-JP" dirty="0" smtClean="0"/>
          </a:p>
          <a:p>
            <a:r>
              <a:rPr kumimoji="1" lang="ja-JP" altLang="en-US" dirty="0" smtClean="0"/>
              <a:t>（指名）</a:t>
            </a:r>
            <a:endParaRPr kumimoji="1" lang="en-US" altLang="ja-JP" dirty="0" smtClean="0"/>
          </a:p>
          <a:p>
            <a:r>
              <a:rPr kumimoji="1" lang="en-US" altLang="ja-JP" dirty="0" smtClean="0"/>
              <a:t>S</a:t>
            </a:r>
            <a:r>
              <a:rPr kumimoji="1" lang="ja-JP" altLang="en-US" dirty="0" smtClean="0"/>
              <a:t>：「マララ・・・、ユスフザイさんです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2</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a:t>
            </a:r>
            <a:r>
              <a:rPr kumimoji="1" lang="ja-JP" altLang="en-US" dirty="0" smtClean="0"/>
              <a:t>：そうです。その通りです。</a:t>
            </a:r>
            <a:endParaRPr kumimoji="1" lang="en-US" altLang="ja-JP" dirty="0" smtClean="0"/>
          </a:p>
          <a:p>
            <a:r>
              <a:rPr kumimoji="1" lang="en-US" altLang="ja-JP" dirty="0" smtClean="0"/>
              <a:t>T</a:t>
            </a:r>
            <a:r>
              <a:rPr kumimoji="1" lang="ja-JP" altLang="en-US" dirty="0" smtClean="0"/>
              <a:t>：マララ・ユスフザイについて知っていることを、ワークシートの（１）に書きます。</a:t>
            </a:r>
            <a:endParaRPr kumimoji="1" lang="en-US" altLang="ja-JP" dirty="0" smtClean="0"/>
          </a:p>
          <a:p>
            <a:r>
              <a:rPr kumimoji="1" lang="en-US" altLang="ja-JP" dirty="0" smtClean="0"/>
              <a:t>T</a:t>
            </a:r>
            <a:r>
              <a:rPr kumimoji="1" lang="ja-JP" altLang="en-US" dirty="0" smtClean="0"/>
              <a:t>：○○さん、どうぞ。</a:t>
            </a:r>
            <a:endParaRPr kumimoji="1" lang="en-US" altLang="ja-JP" dirty="0" smtClean="0"/>
          </a:p>
          <a:p>
            <a:r>
              <a:rPr kumimoji="1" lang="ja-JP" altLang="en-US" dirty="0" smtClean="0"/>
              <a:t>（列指名１列程度）</a:t>
            </a:r>
            <a:endParaRPr kumimoji="1" lang="en-US" altLang="ja-JP" dirty="0" smtClean="0"/>
          </a:p>
          <a:p>
            <a:r>
              <a:rPr kumimoji="1" lang="en-US" altLang="ja-JP" dirty="0" smtClean="0"/>
              <a:t>S</a:t>
            </a:r>
            <a:r>
              <a:rPr kumimoji="1" lang="ja-JP" altLang="en-US" dirty="0" smtClean="0"/>
              <a:t>：「ノーベル平和賞を受賞しました」</a:t>
            </a:r>
            <a:endParaRPr kumimoji="1" lang="en-US" altLang="ja-JP" dirty="0" smtClean="0"/>
          </a:p>
          <a:p>
            <a:r>
              <a:rPr kumimoji="1" lang="en-US" altLang="ja-JP" dirty="0" smtClean="0"/>
              <a:t>S</a:t>
            </a:r>
            <a:r>
              <a:rPr kumimoji="1" lang="ja-JP" altLang="en-US" dirty="0" smtClean="0"/>
              <a:t>：「１７歳だったと思います」</a:t>
            </a:r>
            <a:endParaRPr kumimoji="1" lang="en-US" altLang="ja-JP" dirty="0" smtClean="0"/>
          </a:p>
          <a:p>
            <a:r>
              <a:rPr kumimoji="1" lang="en-US" altLang="ja-JP" dirty="0" smtClean="0"/>
              <a:t>S</a:t>
            </a:r>
            <a:r>
              <a:rPr kumimoji="1" lang="ja-JP" altLang="en-US" dirty="0" smtClean="0"/>
              <a:t>：「銃で撃たれた人です」</a:t>
            </a:r>
            <a:endParaRPr kumimoji="1" lang="en-US" altLang="ja-JP" dirty="0" smtClean="0"/>
          </a:p>
          <a:p>
            <a:r>
              <a:rPr kumimoji="1" lang="en-US" altLang="ja-JP" dirty="0" smtClean="0"/>
              <a:t>T</a:t>
            </a:r>
            <a:r>
              <a:rPr kumimoji="1" lang="ja-JP" altLang="en-US" dirty="0" smtClean="0"/>
              <a:t>：「他、ある人で言える人はいますか？」</a:t>
            </a:r>
            <a:endParaRPr kumimoji="1" lang="en-US" altLang="ja-JP" dirty="0" smtClean="0"/>
          </a:p>
          <a:p>
            <a:r>
              <a:rPr kumimoji="1" lang="ja-JP" altLang="en-US" dirty="0" smtClean="0"/>
              <a:t>（挙手した生徒を指名）</a:t>
            </a:r>
            <a:endParaRPr kumimoji="1" lang="en-US" altLang="ja-JP" dirty="0" smtClean="0"/>
          </a:p>
          <a:p>
            <a:r>
              <a:rPr kumimoji="1" lang="en-US" altLang="ja-JP" dirty="0" smtClean="0"/>
              <a:t>S</a:t>
            </a:r>
            <a:r>
              <a:rPr kumimoji="1" lang="ja-JP" altLang="en-US" dirty="0" smtClean="0"/>
              <a:t>：「パキスタン人です」</a:t>
            </a:r>
            <a:endParaRPr kumimoji="1" lang="en-US" altLang="ja-JP" dirty="0" smtClean="0"/>
          </a:p>
          <a:p>
            <a:r>
              <a:rPr kumimoji="1" lang="en-US" altLang="ja-JP" dirty="0" smtClean="0"/>
              <a:t>S</a:t>
            </a:r>
            <a:r>
              <a:rPr kumimoji="1" lang="ja-JP" altLang="en-US" dirty="0" smtClean="0"/>
              <a:t>：「本も書いています」</a:t>
            </a:r>
            <a:endParaRPr kumimoji="1" lang="en-US" altLang="ja-JP" dirty="0" smtClean="0"/>
          </a:p>
          <a:p>
            <a:r>
              <a:rPr kumimoji="1" lang="en-US" altLang="ja-JP" dirty="0" smtClean="0"/>
              <a:t>S</a:t>
            </a:r>
            <a:r>
              <a:rPr kumimoji="1" lang="ja-JP" altLang="en-US" dirty="0" smtClean="0"/>
              <a:t>：「学校を創ろうとしています」</a:t>
            </a:r>
            <a:endParaRPr kumimoji="1" lang="en-US" altLang="ja-JP" dirty="0" smtClean="0"/>
          </a:p>
          <a:p>
            <a:r>
              <a:rPr kumimoji="1" lang="en-US" altLang="ja-JP" dirty="0" smtClean="0"/>
              <a:t>T</a:t>
            </a:r>
            <a:r>
              <a:rPr kumimoji="1" lang="ja-JP" altLang="en-US" dirty="0" smtClean="0"/>
              <a:t>：たくさん出ましたね</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3</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1997</a:t>
            </a:r>
            <a:r>
              <a:rPr kumimoji="1" lang="ja-JP" altLang="en-US" dirty="0" smtClean="0"/>
              <a:t>年</a:t>
            </a:r>
            <a:r>
              <a:rPr kumimoji="1" lang="en-US" altLang="ja-JP" dirty="0" smtClean="0"/>
              <a:t>7</a:t>
            </a:r>
            <a:r>
              <a:rPr kumimoji="1" lang="ja-JP" altLang="en-US" dirty="0" smtClean="0"/>
              <a:t>月</a:t>
            </a:r>
            <a:r>
              <a:rPr kumimoji="1" lang="en-US" altLang="ja-JP" dirty="0" smtClean="0"/>
              <a:t>12</a:t>
            </a:r>
            <a:r>
              <a:rPr kumimoji="1" lang="ja-JP" altLang="en-US" dirty="0" smtClean="0"/>
              <a:t>日生まれ</a:t>
            </a:r>
          </a:p>
          <a:p>
            <a:r>
              <a:rPr kumimoji="1" lang="ja-JP" altLang="en-US" dirty="0" smtClean="0"/>
              <a:t>（</a:t>
            </a:r>
            <a:r>
              <a:rPr kumimoji="1" lang="en-US" altLang="ja-JP" dirty="0" smtClean="0"/>
              <a:t>17</a:t>
            </a:r>
            <a:r>
              <a:rPr kumimoji="1" lang="ja-JP" altLang="en-US" dirty="0" smtClean="0"/>
              <a:t>歳）</a:t>
            </a:r>
            <a:endParaRPr kumimoji="1" lang="en-US" altLang="ja-JP" dirty="0" smtClean="0"/>
          </a:p>
          <a:p>
            <a:r>
              <a:rPr kumimoji="1" lang="ja-JP" altLang="en-US" dirty="0" smtClean="0"/>
              <a:t>パキスタン出身</a:t>
            </a:r>
          </a:p>
          <a:p>
            <a:r>
              <a:rPr kumimoji="1" lang="ja-JP" altLang="en-US" dirty="0" smtClean="0"/>
              <a:t>サハロフ賞（</a:t>
            </a:r>
            <a:r>
              <a:rPr kumimoji="1" lang="en-US" altLang="ja-JP" dirty="0" smtClean="0"/>
              <a:t>2013</a:t>
            </a:r>
            <a:r>
              <a:rPr kumimoji="1" lang="ja-JP" altLang="en-US" dirty="0" smtClean="0"/>
              <a:t>年）</a:t>
            </a:r>
          </a:p>
          <a:p>
            <a:r>
              <a:rPr kumimoji="1" lang="ja-JP" altLang="en-US" dirty="0" smtClean="0"/>
              <a:t>シモーヌ・ド・ボーボワール賞</a:t>
            </a:r>
          </a:p>
          <a:p>
            <a:r>
              <a:rPr kumimoji="1" lang="ja-JP" altLang="en-US" dirty="0" smtClean="0"/>
              <a:t>ノーベル平和賞（</a:t>
            </a:r>
            <a:r>
              <a:rPr kumimoji="1" lang="en-US" altLang="ja-JP" dirty="0" smtClean="0"/>
              <a:t>2014</a:t>
            </a:r>
            <a:r>
              <a:rPr kumimoji="1" lang="ja-JP" altLang="en-US" dirty="0" smtClean="0"/>
              <a:t>年）</a:t>
            </a:r>
          </a:p>
          <a:p>
            <a:r>
              <a:rPr kumimoji="1" lang="en-US" altLang="ja-JP" dirty="0" smtClean="0"/>
              <a:t>2012</a:t>
            </a:r>
            <a:r>
              <a:rPr kumimoji="1" lang="ja-JP" altLang="en-US" dirty="0" smtClean="0"/>
              <a:t>年</a:t>
            </a:r>
            <a:r>
              <a:rPr kumimoji="1" lang="en-US" altLang="ja-JP" dirty="0" smtClean="0"/>
              <a:t>10</a:t>
            </a:r>
            <a:r>
              <a:rPr kumimoji="1" lang="ja-JP" altLang="en-US" dirty="0" smtClean="0"/>
              <a:t>月</a:t>
            </a:r>
            <a:r>
              <a:rPr kumimoji="1" lang="en-US" altLang="ja-JP" dirty="0" smtClean="0"/>
              <a:t>9</a:t>
            </a:r>
            <a:r>
              <a:rPr kumimoji="1" lang="ja-JP" altLang="en-US" dirty="0" smtClean="0"/>
              <a:t>日、通っていた中学校から帰宅するためスクールバスに乗っていたところを銃撃される。頭部と首に計</a:t>
            </a:r>
            <a:r>
              <a:rPr kumimoji="1" lang="en-US" altLang="ja-JP" dirty="0" smtClean="0"/>
              <a:t>2</a:t>
            </a:r>
            <a:r>
              <a:rPr kumimoji="1" lang="ja-JP" altLang="en-US" dirty="0" smtClean="0"/>
              <a:t>発の銃弾を受けた。</a:t>
            </a:r>
          </a:p>
          <a:p>
            <a:r>
              <a:rPr kumimoji="1" lang="ja-JP" altLang="en-US" dirty="0" smtClean="0"/>
              <a:t>パキスタンで「女性が教育を受ける権利」を訴える活動をしている</a:t>
            </a:r>
          </a:p>
          <a:p>
            <a:r>
              <a:rPr kumimoji="1" lang="ja-JP" altLang="en-US" dirty="0" smtClean="0"/>
              <a:t>国際連合本部で演説し、銃弾では自身の行動は止められないとして教育の重要性を訴える</a:t>
            </a:r>
          </a:p>
          <a:p>
            <a:r>
              <a:rPr kumimoji="1" lang="ja-JP" altLang="en-US" dirty="0" smtClean="0"/>
              <a:t>書籍</a:t>
            </a:r>
          </a:p>
          <a:p>
            <a:r>
              <a:rPr kumimoji="1" lang="ja-JP" altLang="en-US" dirty="0" smtClean="0"/>
              <a:t>「武器より一冊の本をください」「わたしはマララ」など。</a:t>
            </a:r>
            <a:endParaRPr kumimoji="1" lang="ja-JP" altLang="en-US" dirty="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4</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マララ・ユスフザイさんは、先日のノーベル平和賞の授賞式で、スピーチしました。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一部抜き出します。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私が１０歳の時、美しく観光で有名であるワストは、テロの場所へと変わりました。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４００以上の学校が破壊されました。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罪のない人が殺されました。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私たちの誰もが苦しみました。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私たちの美しい夢は、悪夢となりました。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しかし、私の住んでいる世界が突然変わった時、私の優先順位も変わりました。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私には、２つの選択肢がありました。</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１つ目は、黙ったまま殺されるのを待つことです。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そして２つ目は、（　　　）から殺されることです。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私は２つ目を選びました。</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　　　）に入る言葉を、ワークシートの（２）に書きます。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（列指名。正解の発表</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5</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T</a:t>
            </a:r>
            <a:r>
              <a:rPr lang="ja-JP" altLang="en-US" sz="1200" dirty="0" smtClean="0"/>
              <a:t>：どちらにしても、殺されると覚悟していたのです。しかし、マララ・ユスフザイさんは、自分の考えを言うことを決意しました。自分を考えを言えば、より命を狙われるかもしれません。より残酷な目にあうかもしれません。それでも、自分の考えを表明したのです。</a:t>
            </a:r>
            <a:endParaRPr lang="en-US" altLang="ja-JP" sz="1200" dirty="0" smtClean="0"/>
          </a:p>
          <a:p>
            <a:pPr lvl="0"/>
            <a:r>
              <a:rPr lang="en-US" altLang="ja-JP" sz="1200" dirty="0" smtClean="0"/>
              <a:t>T</a:t>
            </a:r>
            <a:r>
              <a:rPr lang="ja-JP" altLang="en-US" sz="1200" dirty="0" smtClean="0"/>
              <a:t>：マララ・ユスフザイさんは、なぜ自分の考えを表明したのでしょうか。</a:t>
            </a:r>
            <a:endParaRPr lang="ja-JP" altLang="en-US" sz="1200" b="1" dirty="0" smtClean="0">
              <a:solidFill>
                <a:schemeClr val="tx2"/>
              </a:solidFill>
            </a:endParaRPr>
          </a:p>
          <a:p>
            <a:pPr lvl="0"/>
            <a:r>
              <a:rPr lang="ja-JP" altLang="en-US" sz="1200" dirty="0" smtClean="0">
                <a:solidFill>
                  <a:prstClr val="black"/>
                </a:solidFill>
              </a:rPr>
              <a:t>プリントの（３）に書きましょう。</a:t>
            </a:r>
            <a:endParaRPr kumimoji="1" lang="en-US" altLang="ja-JP" sz="1200" dirty="0" smtClean="0">
              <a:solidFill>
                <a:schemeClr val="tx1"/>
              </a:solidFill>
            </a:endParaRPr>
          </a:p>
          <a:p>
            <a:pPr lvl="0"/>
            <a:r>
              <a:rPr kumimoji="1" lang="ja-JP" altLang="en-US" sz="1200" dirty="0" smtClean="0">
                <a:solidFill>
                  <a:schemeClr val="tx1"/>
                </a:solidFill>
              </a:rPr>
              <a:t>（列指名）</a:t>
            </a:r>
            <a:endParaRPr kumimoji="1" lang="en-US" altLang="ja-JP" sz="1200" dirty="0" smtClean="0">
              <a:solidFill>
                <a:schemeClr val="tx1"/>
              </a:solidFill>
            </a:endParaRPr>
          </a:p>
          <a:p>
            <a:pPr lvl="0"/>
            <a:r>
              <a:rPr lang="en-US" altLang="ja-JP" sz="1200" dirty="0" smtClean="0">
                <a:solidFill>
                  <a:prstClr val="black"/>
                </a:solidFill>
              </a:rPr>
              <a:t>S</a:t>
            </a:r>
            <a:r>
              <a:rPr lang="ja-JP" altLang="en-US" sz="1200" dirty="0" smtClean="0">
                <a:solidFill>
                  <a:prstClr val="black"/>
                </a:solidFill>
              </a:rPr>
              <a:t>：「パキスタン人のため」「自分のため」「家族のため」「世界の子どものため」</a:t>
            </a:r>
            <a:endParaRPr lang="en-US" altLang="ja-JP" sz="1200" dirty="0" smtClean="0">
              <a:solidFill>
                <a:prstClr val="black"/>
              </a:solidFill>
            </a:endParaRPr>
          </a:p>
          <a:p>
            <a:pPr lvl="0"/>
            <a:r>
              <a:rPr lang="en-US" altLang="ja-JP" sz="1200" dirty="0" smtClean="0">
                <a:solidFill>
                  <a:prstClr val="black"/>
                </a:solidFill>
              </a:rPr>
              <a:t>S</a:t>
            </a:r>
            <a:r>
              <a:rPr lang="ja-JP" altLang="en-US" sz="1200" dirty="0" smtClean="0">
                <a:solidFill>
                  <a:prstClr val="black"/>
                </a:solidFill>
              </a:rPr>
              <a:t>：「世界の平和のため」「世界にこのパキスタンの現状を知ってもらうため」</a:t>
            </a:r>
            <a:endParaRPr lang="en-US" altLang="ja-JP" sz="1200" dirty="0" smtClean="0">
              <a:solidFill>
                <a:prstClr val="black"/>
              </a:solidFill>
            </a:endParaRPr>
          </a:p>
          <a:p>
            <a:pPr lvl="0"/>
            <a:r>
              <a:rPr lang="en-US" altLang="ja-JP" sz="1200" dirty="0" smtClean="0">
                <a:solidFill>
                  <a:prstClr val="black"/>
                </a:solidFill>
              </a:rPr>
              <a:t>T</a:t>
            </a:r>
            <a:r>
              <a:rPr lang="ja-JP" altLang="en-US" sz="1200" dirty="0" smtClean="0">
                <a:solidFill>
                  <a:prstClr val="black"/>
                </a:solidFill>
              </a:rPr>
              <a:t>：スピーチの内容を続けます。</a:t>
            </a:r>
            <a:endParaRPr lang="en-US" altLang="ja-JP" sz="1200" dirty="0" smtClean="0">
              <a:solidFill>
                <a:prstClr val="black"/>
              </a:solidFill>
            </a:endParaRPr>
          </a:p>
          <a:p>
            <a:pPr lvl="0"/>
            <a:endParaRPr lang="en-US" altLang="ja-JP" sz="1200" dirty="0" smtClean="0">
              <a:solidFill>
                <a:prstClr val="black"/>
              </a:solidFill>
            </a:endParaRPr>
          </a:p>
          <a:p>
            <a:pPr lvl="0"/>
            <a:r>
              <a:rPr lang="en-US" altLang="ja-JP" sz="1200" dirty="0" smtClean="0">
                <a:solidFill>
                  <a:prstClr val="black"/>
                </a:solidFill>
              </a:rPr>
              <a:t>※</a:t>
            </a:r>
            <a:r>
              <a:rPr lang="ja-JP" altLang="en-US" sz="1200" dirty="0" smtClean="0">
                <a:solidFill>
                  <a:prstClr val="black"/>
                </a:solidFill>
              </a:rPr>
              <a:t>正解はないので、どの意見も基本的に、肯定して褒めながら進めていく。</a:t>
            </a:r>
            <a:endParaRPr lang="en-US" altLang="ja-JP" sz="1200" dirty="0" smtClean="0">
              <a:solidFill>
                <a:prstClr val="black"/>
              </a:solidFill>
            </a:endParaRPr>
          </a:p>
          <a:p>
            <a:pPr lvl="0"/>
            <a:endParaRPr lang="ja-JP" altLang="en-US" sz="1200" dirty="0" smtClean="0">
              <a:solidFill>
                <a:prstClr val="black"/>
              </a:solidFill>
            </a:endParaRPr>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6</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r>
              <a:rPr lang="ja-JP" altLang="en-US" sz="1200" dirty="0" smtClean="0"/>
              <a:t>私と友人は、パキスタンで通学途中にイスラム過激派組織に襲撃されました。</a:t>
            </a:r>
            <a:endParaRPr lang="en-US" altLang="ja-JP" sz="1200" dirty="0" smtClean="0"/>
          </a:p>
          <a:p>
            <a:pPr>
              <a:defRPr/>
            </a:pPr>
            <a:r>
              <a:rPr lang="ja-JP" altLang="en-US" sz="1200" dirty="0" smtClean="0"/>
              <a:t>でも、生きのびました。</a:t>
            </a:r>
            <a:endParaRPr lang="en-US" altLang="ja-JP" sz="1200" dirty="0" smtClean="0"/>
          </a:p>
          <a:p>
            <a:pPr>
              <a:defRPr/>
            </a:pPr>
            <a:r>
              <a:rPr lang="ja-JP" altLang="en-US" sz="1200" dirty="0" smtClean="0"/>
              <a:t>彼らの銃弾は、勝つことができなかったのです。</a:t>
            </a:r>
            <a:endParaRPr lang="en-US" altLang="ja-JP" sz="1200" dirty="0" smtClean="0"/>
          </a:p>
          <a:p>
            <a:pPr>
              <a:defRPr/>
            </a:pPr>
            <a:r>
              <a:rPr lang="ja-JP" altLang="en-US" sz="1200" dirty="0" smtClean="0"/>
              <a:t>私たちの声は、むしろ大きくなっていったのです。</a:t>
            </a:r>
            <a:endParaRPr lang="en-US" altLang="ja-JP" sz="1200" dirty="0" smtClean="0"/>
          </a:p>
          <a:p>
            <a:pPr>
              <a:defRPr/>
            </a:pPr>
            <a:r>
              <a:rPr lang="ja-JP" altLang="en-US" sz="1200" dirty="0" smtClean="0"/>
              <a:t>私は、自分自身だけの話を語っているのではありません。</a:t>
            </a:r>
            <a:endParaRPr lang="en-US" altLang="ja-JP" sz="1200" dirty="0" smtClean="0"/>
          </a:p>
          <a:p>
            <a:pPr>
              <a:defRPr/>
            </a:pPr>
            <a:r>
              <a:rPr lang="ja-JP" altLang="en-US" sz="1200" dirty="0" smtClean="0"/>
              <a:t>多くの少女の話を伝えているのです。</a:t>
            </a:r>
            <a:endParaRPr lang="en-US" altLang="ja-JP" sz="1200" dirty="0" smtClean="0"/>
          </a:p>
          <a:p>
            <a:pPr>
              <a:defRPr/>
            </a:pPr>
            <a:r>
              <a:rPr lang="ja-JP" altLang="en-US" sz="1200" dirty="0" smtClean="0"/>
              <a:t>私は、学校に行けない６６００万人の少女のうちの一人として皆さんに話しているのです。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7</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mj-lt"/>
              <a:buNone/>
              <a:defRPr/>
            </a:pPr>
            <a:r>
              <a:rPr lang="ja-JP" altLang="en-US" sz="1200" dirty="0" smtClean="0"/>
              <a:t>１．戦争するためにはそんなに「強気」になれるのに、（　　）をもたらすことには、なぜそんなに「弱腰」になってしまうのか。</a:t>
            </a:r>
            <a:endParaRPr lang="en-US" altLang="ja-JP" sz="1200" dirty="0" smtClean="0"/>
          </a:p>
          <a:p>
            <a:pPr marL="0" indent="0">
              <a:buFont typeface="+mj-lt"/>
              <a:buNone/>
              <a:defRPr/>
            </a:pPr>
            <a:r>
              <a:rPr lang="ja-JP" altLang="en-US" sz="1200" dirty="0" smtClean="0"/>
              <a:t>２．銃を与えることはそんなに簡単にするのに、（　　）を与えることはなぜそんなに難しいのか。</a:t>
            </a:r>
            <a:endParaRPr lang="en-US" altLang="ja-JP" sz="1200" dirty="0" smtClean="0"/>
          </a:p>
          <a:p>
            <a:pPr marL="0" indent="0">
              <a:buFont typeface="+mj-lt"/>
              <a:buNone/>
              <a:defRPr/>
            </a:pPr>
            <a:r>
              <a:rPr lang="ja-JP" altLang="en-US" sz="1200" dirty="0" smtClean="0"/>
              <a:t>３．戦車を作ることはそんなに簡単なのに、（　　）することはなぜそんなに難しいのか。</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）にあてはまる言葉をワークシートの（３）に書きます。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t>
            </a:r>
            <a:r>
              <a:rPr kumimoji="1" lang="ja-JP" altLang="en-US" sz="1200" dirty="0" smtClean="0"/>
              <a:t>列指名後、正解を発表する。列指名の発問は、「１．～３．の中で自分が発表できる部分を１つ選んで言います」でよいでしょう。</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lvl="0"/>
            <a:r>
              <a:rPr lang="ja-JP" altLang="en-US" sz="1200" dirty="0" smtClean="0"/>
              <a:t>マララ・ユスフザイさんは、何を願ってこの１．～３．のメッセージを伝えたのでしょうか。</a:t>
            </a:r>
            <a:endParaRPr lang="en-US" altLang="ja-JP" sz="1200" dirty="0" smtClean="0"/>
          </a:p>
          <a:p>
            <a:pPr lvl="0"/>
            <a:r>
              <a:rPr lang="ja-JP" altLang="en-US" sz="1200" dirty="0" smtClean="0"/>
              <a:t>プリントの（４）に書きます。</a:t>
            </a:r>
            <a:endParaRPr lang="en-US" altLang="ja-JP" sz="1200" dirty="0" smtClean="0"/>
          </a:p>
          <a:p>
            <a:pPr lvl="0"/>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（列指名）</a:t>
            </a:r>
            <a:endParaRPr kumimoji="1" lang="en-US" altLang="ja-JP" sz="1200" dirty="0" smtClean="0"/>
          </a:p>
          <a:p>
            <a:pPr lvl="0"/>
            <a:r>
              <a:rPr lang="en-US" altLang="ja-JP" sz="1200" dirty="0" smtClean="0">
                <a:solidFill>
                  <a:prstClr val="black"/>
                </a:solidFill>
              </a:rPr>
              <a:t>S</a:t>
            </a:r>
            <a:r>
              <a:rPr lang="ja-JP" altLang="en-US" sz="1200" dirty="0" smtClean="0">
                <a:solidFill>
                  <a:prstClr val="black"/>
                </a:solidFill>
              </a:rPr>
              <a:t>：「パキスタン人のため」「自分のため」「家族のため」「世界の子どものため」</a:t>
            </a:r>
            <a:endParaRPr lang="en-US" altLang="ja-JP" sz="1200" dirty="0" smtClean="0">
              <a:solidFill>
                <a:prstClr val="black"/>
              </a:solidFill>
            </a:endParaRPr>
          </a:p>
          <a:p>
            <a:pPr lvl="0"/>
            <a:r>
              <a:rPr lang="en-US" altLang="ja-JP" sz="1200" dirty="0" smtClean="0">
                <a:solidFill>
                  <a:prstClr val="black"/>
                </a:solidFill>
              </a:rPr>
              <a:t>S</a:t>
            </a:r>
            <a:r>
              <a:rPr lang="ja-JP" altLang="en-US" sz="1200" dirty="0" smtClean="0">
                <a:solidFill>
                  <a:prstClr val="black"/>
                </a:solidFill>
              </a:rPr>
              <a:t>：「世界の平和のため」「世界にこのパキスタンの現状を知ってもらうため」「世界の子どもたちに教育を受けさせるため」</a:t>
            </a:r>
            <a:endParaRPr lang="en-US" altLang="ja-JP" sz="1200" dirty="0" smtClean="0">
              <a:solidFill>
                <a:prstClr val="black"/>
              </a:solidFill>
            </a:endParaRPr>
          </a:p>
          <a:p>
            <a:pPr lvl="0"/>
            <a:endParaRPr lang="en-US" altLang="ja-JP" sz="1200" dirty="0" smtClean="0">
              <a:solidFill>
                <a:prstClr val="black"/>
              </a:solidFill>
            </a:endParaRPr>
          </a:p>
          <a:p>
            <a:pPr lvl="0"/>
            <a:r>
              <a:rPr lang="en-US" altLang="ja-JP" sz="1200" dirty="0" smtClean="0">
                <a:solidFill>
                  <a:prstClr val="black"/>
                </a:solidFill>
              </a:rPr>
              <a:t>T</a:t>
            </a:r>
            <a:r>
              <a:rPr lang="ja-JP" altLang="en-US" sz="1200" dirty="0" smtClean="0">
                <a:solidFill>
                  <a:prstClr val="black"/>
                </a:solidFill>
              </a:rPr>
              <a:t>：マララさんのスピーチを続けます</a:t>
            </a:r>
            <a:r>
              <a:rPr lang="ja-JP" altLang="en-US" sz="1200" dirty="0" smtClean="0">
                <a:solidFill>
                  <a:prstClr val="black"/>
                </a:solidFill>
              </a:rPr>
              <a:t>。</a:t>
            </a:r>
            <a:endParaRPr lang="en-US" altLang="ja-JP" sz="1200" dirty="0" smtClean="0">
              <a:solidFill>
                <a:prstClr val="black"/>
              </a:solidFill>
            </a:endParaRPr>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8</a:t>
            </a:fld>
            <a:endParaRPr kumimoji="1" lang="ja-JP" altLang="en-US"/>
          </a:p>
        </p:txBody>
      </p:sp>
    </p:spTree>
    <p:extLst>
      <p:ext uri="{BB962C8B-B14F-4D97-AF65-F5344CB8AC3E}">
        <p14:creationId xmlns:p14="http://schemas.microsoft.com/office/powerpoint/2010/main" val="260462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b="1" dirty="0" smtClean="0"/>
              <a:t>※</a:t>
            </a:r>
            <a:r>
              <a:rPr lang="ja-JP" altLang="en-US" sz="1200" b="1" dirty="0" smtClean="0"/>
              <a:t>クライマックスに迫っていきます。教師がいい声で、温かい声で、ややゆっくり読んでいきます。</a:t>
            </a:r>
            <a:endParaRPr lang="en-US" altLang="ja-JP" sz="1200" b="1" dirty="0" smtClean="0"/>
          </a:p>
          <a:p>
            <a:r>
              <a:rPr lang="ja-JP" altLang="en-US" sz="1200" b="1" dirty="0" smtClean="0"/>
              <a:t>だから</a:t>
            </a:r>
            <a:r>
              <a:rPr lang="ja-JP" altLang="en-US" sz="1200" b="1" dirty="0" smtClean="0"/>
              <a:t>みんなのために平等、平和、正義をもたらしましょう。それは、単に政治家や指導者だけのためではないのです。自分たち自身のために必要なのです。それは、私たちの義務です。</a:t>
            </a:r>
            <a:endParaRPr lang="en-US" altLang="ja-JP" sz="1200" b="1" dirty="0" smtClean="0"/>
          </a:p>
          <a:p>
            <a:r>
              <a:rPr lang="ja-JP" altLang="en-US" sz="1200" b="1" dirty="0" smtClean="0"/>
              <a:t>だから私たちは、行動しなければなりません。もう、これ以上待ってはいけないのです。</a:t>
            </a:r>
            <a:endParaRPr lang="en-US" altLang="ja-JP" sz="1200" b="1" dirty="0" smtClean="0"/>
          </a:p>
          <a:p>
            <a:endParaRPr lang="en-US" altLang="ja-JP" sz="1200" b="1" dirty="0" smtClean="0"/>
          </a:p>
          <a:p>
            <a:r>
              <a:rPr lang="ja-JP" altLang="en-US" sz="1200" b="1" dirty="0" smtClean="0"/>
              <a:t>私は世界中の仲間たちの子どもに立ち上がるよう呼びかけます。</a:t>
            </a:r>
            <a:endParaRPr lang="en-US" altLang="ja-JP" sz="1200" b="1" dirty="0" smtClean="0"/>
          </a:p>
          <a:p>
            <a:r>
              <a:rPr lang="ja-JP" altLang="en-US" sz="1200" b="1" dirty="0" smtClean="0"/>
              <a:t>親愛なる姉妹兄弟たちよ、私たちが最後になる決心をした最初の世代になりましょう。</a:t>
            </a:r>
            <a:endParaRPr lang="en-US" altLang="ja-JP" sz="1200" b="1" dirty="0" smtClean="0"/>
          </a:p>
          <a:p>
            <a:r>
              <a:rPr lang="ja-JP" altLang="en-US" sz="1200" b="1" dirty="0" smtClean="0"/>
              <a:t>空の教室、失われる子ども、可能性のないこと・・・、これらのことを私たちと終わらせるのです。</a:t>
            </a:r>
            <a:endParaRPr lang="en-US" altLang="ja-JP" sz="1200" b="1" dirty="0" smtClean="0"/>
          </a:p>
        </p:txBody>
      </p:sp>
      <p:sp>
        <p:nvSpPr>
          <p:cNvPr id="4" name="スライド番号プレースホルダー 3"/>
          <p:cNvSpPr>
            <a:spLocks noGrp="1"/>
          </p:cNvSpPr>
          <p:nvPr>
            <p:ph type="sldNum" sz="quarter" idx="10"/>
          </p:nvPr>
        </p:nvSpPr>
        <p:spPr/>
        <p:txBody>
          <a:bodyPr/>
          <a:lstStyle/>
          <a:p>
            <a:fld id="{F163CEE4-F81B-4694-BE6E-57A0DA1B2EB1}" type="slidenum">
              <a:rPr kumimoji="1" lang="ja-JP" altLang="en-US" smtClean="0"/>
              <a:t>9</a:t>
            </a:fld>
            <a:endParaRPr kumimoji="1" lang="ja-JP" altLang="en-US"/>
          </a:p>
        </p:txBody>
      </p:sp>
    </p:spTree>
    <p:extLst>
      <p:ext uri="{BB962C8B-B14F-4D97-AF65-F5344CB8AC3E}">
        <p14:creationId xmlns:p14="http://schemas.microsoft.com/office/powerpoint/2010/main" val="49790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205250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42676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35277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371814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22394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69880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3311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284635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267856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84903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47AFAD-9377-43EE-A69F-24E91FC02569}" type="datetimeFigureOut">
              <a:rPr kumimoji="1" lang="ja-JP" altLang="en-US" smtClean="0"/>
              <a:t>2014/12/14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29008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7AFAD-9377-43EE-A69F-24E91FC02569}" type="datetimeFigureOut">
              <a:rPr kumimoji="1" lang="ja-JP" altLang="en-US" smtClean="0"/>
              <a:t>2014/12/14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F6B9F-CAF4-4861-B168-26E309790E86}" type="slidenum">
              <a:rPr kumimoji="1" lang="ja-JP" altLang="en-US" smtClean="0"/>
              <a:t>‹#›</a:t>
            </a:fld>
            <a:endParaRPr kumimoji="1" lang="ja-JP" altLang="en-US"/>
          </a:p>
        </p:txBody>
      </p:sp>
    </p:spTree>
    <p:extLst>
      <p:ext uri="{BB962C8B-B14F-4D97-AF65-F5344CB8AC3E}">
        <p14:creationId xmlns:p14="http://schemas.microsoft.com/office/powerpoint/2010/main" val="1644903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145"/>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630715" y="-3145"/>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6353944"/>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630715" y="6353944"/>
            <a:ext cx="5040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271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a:t>
            </a:r>
            <a:r>
              <a:rPr lang="ja-JP" altLang="en-US" sz="3200" dirty="0"/>
              <a:t>⑤</a:t>
            </a:r>
          </a:p>
        </p:txBody>
      </p:sp>
      <p:sp>
        <p:nvSpPr>
          <p:cNvPr id="3" name="正方形/長方形 2"/>
          <p:cNvSpPr/>
          <p:nvPr/>
        </p:nvSpPr>
        <p:spPr>
          <a:xfrm>
            <a:off x="467546" y="764704"/>
            <a:ext cx="8208908" cy="6001643"/>
          </a:xfrm>
          <a:prstGeom prst="rect">
            <a:avLst/>
          </a:prstGeom>
        </p:spPr>
        <p:txBody>
          <a:bodyPr wrap="square">
            <a:spAutoFit/>
          </a:bodyPr>
          <a:lstStyle/>
          <a:p>
            <a:r>
              <a:rPr lang="ja-JP" altLang="en-US" sz="2400" b="1" dirty="0"/>
              <a:t>工場で働く少年少女が子ども時代に工場で働くことは、もう終わりにしましょう。</a:t>
            </a:r>
            <a:endParaRPr lang="en-US" altLang="ja-JP" sz="2400" b="1" dirty="0"/>
          </a:p>
          <a:p>
            <a:r>
              <a:rPr lang="ja-JP" altLang="en-US" sz="2400" b="1" dirty="0"/>
              <a:t>少女が結婚を若いころに無理やりさせられるのは、もう終わりにしましょう。</a:t>
            </a:r>
            <a:endParaRPr lang="en-US" altLang="ja-JP" sz="2400" b="1" dirty="0"/>
          </a:p>
          <a:p>
            <a:endParaRPr lang="en-US" altLang="ja-JP" sz="2400" b="1" dirty="0" smtClean="0"/>
          </a:p>
          <a:p>
            <a:r>
              <a:rPr lang="ja-JP" altLang="en-US" sz="2400" b="1" dirty="0" smtClean="0"/>
              <a:t>戦争でまだ幼い子どもの命が奪われるのは、もう終わりにしましょう。</a:t>
            </a:r>
            <a:endParaRPr lang="en-US" altLang="ja-JP" sz="2400" b="1" dirty="0" smtClean="0"/>
          </a:p>
          <a:p>
            <a:r>
              <a:rPr lang="ja-JP" altLang="en-US" sz="2400" b="1" dirty="0"/>
              <a:t>教室</a:t>
            </a:r>
            <a:r>
              <a:rPr lang="ja-JP" altLang="en-US" sz="2400" b="1" dirty="0" smtClean="0"/>
              <a:t>が空のままになるのは、もうこれで終わりにしましょう。</a:t>
            </a:r>
            <a:endParaRPr lang="en-US" altLang="ja-JP" sz="2400" b="1" dirty="0" smtClean="0"/>
          </a:p>
          <a:p>
            <a:r>
              <a:rPr lang="ja-JP" altLang="en-US" sz="2400" b="1" dirty="0"/>
              <a:t>犯罪</a:t>
            </a:r>
            <a:r>
              <a:rPr lang="ja-JP" altLang="en-US" sz="2400" b="1" dirty="0" smtClean="0"/>
              <a:t>の道や正しくない道へ少女を教育するのはもう終わりにしましょう。</a:t>
            </a:r>
            <a:endParaRPr lang="en-US" altLang="ja-JP" sz="2400" b="1" dirty="0" smtClean="0"/>
          </a:p>
          <a:p>
            <a:r>
              <a:rPr lang="ja-JP" altLang="en-US" sz="2400" b="1" dirty="0" smtClean="0"/>
              <a:t>子どもが学校に行けないのは、もう終わりにしましょう。</a:t>
            </a:r>
            <a:endParaRPr lang="en-US" altLang="ja-JP" sz="2400" b="1" dirty="0" smtClean="0"/>
          </a:p>
          <a:p>
            <a:r>
              <a:rPr lang="ja-JP" altLang="en-US" sz="2400" b="1" dirty="0" smtClean="0"/>
              <a:t>これらのことを終わりにしましょう。</a:t>
            </a:r>
            <a:endParaRPr lang="en-US" altLang="ja-JP" sz="2400" b="1" dirty="0" smtClean="0"/>
          </a:p>
          <a:p>
            <a:r>
              <a:rPr lang="ja-JP" altLang="en-US" sz="2400" b="1" dirty="0"/>
              <a:t>私たち</a:t>
            </a:r>
            <a:r>
              <a:rPr lang="ja-JP" altLang="en-US" sz="2400" b="1" dirty="0" smtClean="0"/>
              <a:t>と</a:t>
            </a:r>
            <a:r>
              <a:rPr lang="ja-JP" altLang="en-US" sz="2400" b="1" dirty="0"/>
              <a:t>共</a:t>
            </a:r>
            <a:r>
              <a:rPr lang="ja-JP" altLang="en-US" sz="2400" b="1" dirty="0" smtClean="0"/>
              <a:t>に。</a:t>
            </a:r>
            <a:endParaRPr lang="en-US" altLang="ja-JP" sz="2400" b="1" dirty="0" smtClean="0"/>
          </a:p>
          <a:p>
            <a:endParaRPr lang="en-US" altLang="ja-JP" sz="2400" b="1" dirty="0" smtClean="0"/>
          </a:p>
          <a:p>
            <a:r>
              <a:rPr lang="ja-JP" altLang="en-US" sz="2400" b="1" dirty="0"/>
              <a:t>そして</a:t>
            </a:r>
            <a:r>
              <a:rPr lang="ja-JP" altLang="en-US" sz="2400" b="1" dirty="0" smtClean="0"/>
              <a:t>、今ここでより良い世界をつくりましょう。</a:t>
            </a:r>
            <a:endParaRPr lang="en-US" altLang="ja-JP" sz="2400" b="1" dirty="0" smtClean="0"/>
          </a:p>
          <a:p>
            <a:r>
              <a:rPr lang="ja-JP" altLang="en-US" sz="2400" b="1" dirty="0" smtClean="0"/>
              <a:t>ありがとうございました。</a:t>
            </a:r>
            <a:endParaRPr lang="en-US" altLang="ja-JP" sz="2400" b="1" dirty="0" smtClean="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5013176"/>
            <a:ext cx="2443900" cy="1723962"/>
          </a:xfrm>
          <a:prstGeom prst="rect">
            <a:avLst/>
          </a:prstGeom>
        </p:spPr>
      </p:pic>
    </p:spTree>
    <p:extLst>
      <p:ext uri="{BB962C8B-B14F-4D97-AF65-F5344CB8AC3E}">
        <p14:creationId xmlns:p14="http://schemas.microsoft.com/office/powerpoint/2010/main" val="9626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マララ・ユスフザイさんのスピーチ④⑤</a:t>
            </a:r>
            <a:endParaRPr lang="ja-JP" altLang="en-US" sz="3200" dirty="0"/>
          </a:p>
        </p:txBody>
      </p:sp>
      <p:sp>
        <p:nvSpPr>
          <p:cNvPr id="3" name="正方形/長方形 2"/>
          <p:cNvSpPr/>
          <p:nvPr/>
        </p:nvSpPr>
        <p:spPr>
          <a:xfrm>
            <a:off x="323528" y="764704"/>
            <a:ext cx="8496944" cy="5078313"/>
          </a:xfrm>
          <a:prstGeom prst="rect">
            <a:avLst/>
          </a:prstGeom>
        </p:spPr>
        <p:txBody>
          <a:bodyPr wrap="square">
            <a:spAutoFit/>
          </a:bodyPr>
          <a:lstStyle/>
          <a:p>
            <a:r>
              <a:rPr lang="ja-JP" altLang="en-US" b="1" dirty="0"/>
              <a:t>だからみんなのために平等、平和、正義をもたらしましょう。それは、単に政治家や指導者だけのためではないのです。自分たち自身のために必要なのです。それは、私たちの義務です。</a:t>
            </a:r>
            <a:endParaRPr lang="en-US" altLang="ja-JP" b="1" dirty="0"/>
          </a:p>
          <a:p>
            <a:r>
              <a:rPr lang="ja-JP" altLang="en-US" b="1" dirty="0"/>
              <a:t>だから私たちは、行動しなければなりません。もう、これ以上待ってはいけないのです</a:t>
            </a:r>
            <a:r>
              <a:rPr lang="ja-JP" altLang="en-US" b="1" dirty="0" smtClean="0"/>
              <a:t>。</a:t>
            </a:r>
            <a:endParaRPr lang="en-US" altLang="ja-JP" b="1" dirty="0"/>
          </a:p>
          <a:p>
            <a:r>
              <a:rPr lang="ja-JP" altLang="en-US" b="1" dirty="0"/>
              <a:t>私は世界中の仲間たちの子どもに立ち上がるよう呼びかけます。</a:t>
            </a:r>
            <a:endParaRPr lang="en-US" altLang="ja-JP" b="1" dirty="0"/>
          </a:p>
          <a:p>
            <a:r>
              <a:rPr lang="ja-JP" altLang="en-US" b="1" dirty="0" smtClean="0"/>
              <a:t>親愛</a:t>
            </a:r>
            <a:r>
              <a:rPr lang="ja-JP" altLang="en-US" b="1" dirty="0"/>
              <a:t>なる姉妹兄弟たちよ、私たちが最後になる決心をした最初の世代になりましょう。</a:t>
            </a:r>
            <a:endParaRPr lang="en-US" altLang="ja-JP" b="1" dirty="0"/>
          </a:p>
          <a:p>
            <a:r>
              <a:rPr lang="ja-JP" altLang="en-US" b="1" dirty="0"/>
              <a:t>空の教室、失われる子ども、可能性のないこと・・・、これらのことを私たちと終わらせるのです</a:t>
            </a:r>
            <a:r>
              <a:rPr lang="ja-JP" altLang="en-US" b="1" dirty="0" smtClean="0"/>
              <a:t>。</a:t>
            </a:r>
            <a:endParaRPr lang="en-US" altLang="ja-JP" b="1" dirty="0"/>
          </a:p>
          <a:p>
            <a:r>
              <a:rPr lang="ja-JP" altLang="en-US" b="1" dirty="0"/>
              <a:t>工場で働く少年少女が子ども時代に工場で働くことは、もう終わりにしましょう。</a:t>
            </a:r>
            <a:endParaRPr lang="en-US" altLang="ja-JP" b="1" dirty="0"/>
          </a:p>
          <a:p>
            <a:r>
              <a:rPr lang="ja-JP" altLang="en-US" b="1" dirty="0"/>
              <a:t>少女</a:t>
            </a:r>
            <a:r>
              <a:rPr lang="ja-JP" altLang="en-US" b="1" dirty="0" smtClean="0"/>
              <a:t>が若い</a:t>
            </a:r>
            <a:r>
              <a:rPr lang="ja-JP" altLang="en-US" b="1" dirty="0"/>
              <a:t>ころ</a:t>
            </a:r>
            <a:r>
              <a:rPr lang="ja-JP" altLang="en-US" b="1" dirty="0" smtClean="0"/>
              <a:t>に</a:t>
            </a:r>
            <a:r>
              <a:rPr lang="ja-JP" altLang="en-US" b="1" dirty="0"/>
              <a:t>結婚を</a:t>
            </a:r>
            <a:r>
              <a:rPr lang="ja-JP" altLang="en-US" b="1" dirty="0" smtClean="0"/>
              <a:t>無理</a:t>
            </a:r>
            <a:r>
              <a:rPr lang="ja-JP" altLang="en-US" b="1" dirty="0"/>
              <a:t>やりさせられるのは、もう終わりにしましょう</a:t>
            </a:r>
            <a:r>
              <a:rPr lang="ja-JP" altLang="en-US" b="1" dirty="0" smtClean="0"/>
              <a:t>。</a:t>
            </a:r>
            <a:endParaRPr lang="en-US" altLang="ja-JP" b="1" dirty="0" smtClean="0"/>
          </a:p>
          <a:p>
            <a:r>
              <a:rPr lang="ja-JP" altLang="en-US" b="1" dirty="0" smtClean="0"/>
              <a:t>まだ幼い子どもの命が</a:t>
            </a:r>
            <a:r>
              <a:rPr lang="ja-JP" altLang="en-US" b="1" dirty="0"/>
              <a:t>戦争で</a:t>
            </a:r>
            <a:r>
              <a:rPr lang="ja-JP" altLang="en-US" b="1" dirty="0" smtClean="0"/>
              <a:t>奪われるのは、もう終わりにしましょう。</a:t>
            </a:r>
            <a:endParaRPr lang="en-US" altLang="ja-JP" b="1" dirty="0" smtClean="0"/>
          </a:p>
          <a:p>
            <a:r>
              <a:rPr lang="ja-JP" altLang="en-US" b="1" dirty="0"/>
              <a:t>教室</a:t>
            </a:r>
            <a:r>
              <a:rPr lang="ja-JP" altLang="en-US" b="1" dirty="0" smtClean="0"/>
              <a:t>が空のままになるのは、もうこれで終わりにしましょう。</a:t>
            </a:r>
            <a:endParaRPr lang="en-US" altLang="ja-JP" b="1" dirty="0" smtClean="0"/>
          </a:p>
          <a:p>
            <a:r>
              <a:rPr lang="ja-JP" altLang="en-US" b="1" dirty="0"/>
              <a:t>犯罪</a:t>
            </a:r>
            <a:r>
              <a:rPr lang="ja-JP" altLang="en-US" b="1" dirty="0" smtClean="0"/>
              <a:t>の道や正しくない道へ少女を教育するのはもう終わりにしましょう。</a:t>
            </a:r>
            <a:endParaRPr lang="en-US" altLang="ja-JP" b="1" dirty="0" smtClean="0"/>
          </a:p>
          <a:p>
            <a:r>
              <a:rPr lang="ja-JP" altLang="en-US" b="1" dirty="0" smtClean="0"/>
              <a:t>子どもが学校に行けないのは、もう終わりにしましょう。</a:t>
            </a:r>
            <a:endParaRPr lang="en-US" altLang="ja-JP" b="1" dirty="0" smtClean="0"/>
          </a:p>
          <a:p>
            <a:r>
              <a:rPr lang="ja-JP" altLang="en-US" b="1" dirty="0" smtClean="0"/>
              <a:t>これらのことを終わりにしましょう。</a:t>
            </a:r>
            <a:endParaRPr lang="en-US" altLang="ja-JP" b="1" dirty="0" smtClean="0"/>
          </a:p>
          <a:p>
            <a:r>
              <a:rPr lang="ja-JP" altLang="en-US" b="1" dirty="0"/>
              <a:t>私たち</a:t>
            </a:r>
            <a:r>
              <a:rPr lang="ja-JP" altLang="en-US" b="1" dirty="0" smtClean="0"/>
              <a:t>と</a:t>
            </a:r>
            <a:r>
              <a:rPr lang="ja-JP" altLang="en-US" b="1" dirty="0"/>
              <a:t>共</a:t>
            </a:r>
            <a:r>
              <a:rPr lang="ja-JP" altLang="en-US" b="1" dirty="0" smtClean="0"/>
              <a:t>に。</a:t>
            </a:r>
            <a:endParaRPr lang="en-US" altLang="ja-JP" b="1" dirty="0" smtClean="0"/>
          </a:p>
          <a:p>
            <a:r>
              <a:rPr lang="ja-JP" altLang="en-US" b="1" dirty="0"/>
              <a:t>そして</a:t>
            </a:r>
            <a:r>
              <a:rPr lang="ja-JP" altLang="en-US" b="1" dirty="0" smtClean="0"/>
              <a:t>、今ここでより良い世界をつくりましょう。</a:t>
            </a:r>
            <a:endParaRPr lang="en-US" altLang="ja-JP" b="1" dirty="0" smtClean="0"/>
          </a:p>
          <a:p>
            <a:r>
              <a:rPr lang="ja-JP" altLang="en-US" b="1" dirty="0" smtClean="0"/>
              <a:t>ありがとうございました。</a:t>
            </a:r>
            <a:endParaRPr lang="en-US" altLang="ja-JP" b="1" dirty="0" smtClean="0"/>
          </a:p>
        </p:txBody>
      </p:sp>
      <p:sp>
        <p:nvSpPr>
          <p:cNvPr id="5" name="正方形/長方形 4"/>
          <p:cNvSpPr/>
          <p:nvPr/>
        </p:nvSpPr>
        <p:spPr>
          <a:xfrm>
            <a:off x="251520" y="5805264"/>
            <a:ext cx="5832648"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ja-JP" altLang="en-US" sz="2800" dirty="0" smtClean="0"/>
              <a:t>マララの願いは何でしょうか。</a:t>
            </a:r>
            <a:endParaRPr lang="en-US" altLang="ja-JP" sz="2800" dirty="0" smtClean="0"/>
          </a:p>
          <a:p>
            <a:pPr lvl="0"/>
            <a:r>
              <a:rPr lang="ja-JP" altLang="en-US" sz="2800" dirty="0" smtClean="0"/>
              <a:t>プリントの（４）に書きます。</a:t>
            </a:r>
            <a:endParaRPr lang="en-US" altLang="ja-JP" sz="2800" dirty="0" smtClean="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6572" y="4725144"/>
            <a:ext cx="2443900" cy="1723962"/>
          </a:xfrm>
          <a:prstGeom prst="rect">
            <a:avLst/>
          </a:prstGeom>
        </p:spPr>
      </p:pic>
    </p:spTree>
    <p:extLst>
      <p:ext uri="{BB962C8B-B14F-4D97-AF65-F5344CB8AC3E}">
        <p14:creationId xmlns:p14="http://schemas.microsoft.com/office/powerpoint/2010/main" val="75472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116632"/>
            <a:ext cx="8368278" cy="6740307"/>
          </a:xfrm>
          <a:prstGeom prst="rect">
            <a:avLst/>
          </a:prstGeom>
        </p:spPr>
        <p:txBody>
          <a:bodyPr wrap="square">
            <a:spAutoFit/>
          </a:bodyPr>
          <a:lstStyle/>
          <a:p>
            <a:r>
              <a:rPr lang="ja-JP" altLang="en-US" sz="2400" b="1" dirty="0" smtClean="0"/>
              <a:t>マララさんは現在も、</a:t>
            </a:r>
            <a:endParaRPr lang="en-US" altLang="ja-JP" sz="2400" b="1" dirty="0" smtClean="0"/>
          </a:p>
          <a:p>
            <a:r>
              <a:rPr lang="ja-JP" altLang="en-US" sz="2400" b="1" dirty="0" smtClean="0"/>
              <a:t>・学校に行けない世界の子どもたち</a:t>
            </a:r>
            <a:endParaRPr lang="en-US" altLang="ja-JP" sz="2400" b="1" dirty="0" smtClean="0"/>
          </a:p>
          <a:p>
            <a:r>
              <a:rPr lang="ja-JP" altLang="en-US" sz="2400" b="1" dirty="0"/>
              <a:t>・</a:t>
            </a:r>
            <a:r>
              <a:rPr lang="ja-JP" altLang="en-US" sz="2400" b="1" dirty="0" smtClean="0"/>
              <a:t>戦争で不幸になっている世界の子どもたち</a:t>
            </a:r>
            <a:endParaRPr lang="en-US" altLang="ja-JP" sz="2400" b="1" dirty="0" smtClean="0"/>
          </a:p>
          <a:p>
            <a:r>
              <a:rPr lang="ja-JP" altLang="en-US" sz="2400" b="1" dirty="0" smtClean="0"/>
              <a:t>のために、活動を続けています。</a:t>
            </a:r>
            <a:endParaRPr lang="en-US" altLang="ja-JP" sz="2400" b="1" dirty="0" smtClean="0"/>
          </a:p>
          <a:p>
            <a:endParaRPr lang="en-US" altLang="ja-JP" sz="2400" b="1" dirty="0" smtClean="0"/>
          </a:p>
          <a:p>
            <a:r>
              <a:rPr lang="ja-JP" altLang="en-US" sz="2400" b="1" dirty="0" smtClean="0"/>
              <a:t>皆さんの意見にもありましたが、それは自国だけのことだけを考えているのではありません。いつも「世界の子どもたちの幸せ」「世界の平和」のことを考えているのです。</a:t>
            </a:r>
            <a:endParaRPr lang="en-US" altLang="ja-JP" sz="2400" b="1" dirty="0" smtClean="0"/>
          </a:p>
          <a:p>
            <a:r>
              <a:rPr lang="ja-JP" altLang="en-US" sz="2400" b="1" dirty="0"/>
              <a:t>今の皆さんには</a:t>
            </a:r>
            <a:r>
              <a:rPr lang="ja-JP" altLang="en-US" sz="2400" b="1" dirty="0" smtClean="0"/>
              <a:t>、話しが遠すぎて</a:t>
            </a:r>
            <a:r>
              <a:rPr lang="ja-JP" altLang="en-US" sz="2400" b="1" dirty="0"/>
              <a:t>実感がわかないことかもしれません</a:t>
            </a:r>
            <a:r>
              <a:rPr lang="ja-JP" altLang="en-US" sz="2400" b="1" dirty="0" smtClean="0"/>
              <a:t>。できる</a:t>
            </a:r>
            <a:r>
              <a:rPr lang="ja-JP" altLang="en-US" sz="2400" b="1" dirty="0"/>
              <a:t>ことは何もないかもしれません。</a:t>
            </a:r>
            <a:endParaRPr lang="en-US" altLang="ja-JP" sz="2400" b="1" dirty="0"/>
          </a:p>
          <a:p>
            <a:r>
              <a:rPr lang="ja-JP" altLang="en-US" sz="2400" b="1" dirty="0"/>
              <a:t>しかし、長い人生で考えた時、</a:t>
            </a:r>
            <a:endParaRPr lang="en-US" altLang="ja-JP" sz="2400" b="1" dirty="0"/>
          </a:p>
          <a:p>
            <a:r>
              <a:rPr lang="ja-JP" altLang="en-US" sz="2400" b="1" dirty="0"/>
              <a:t>「世界の平和」、</a:t>
            </a:r>
            <a:r>
              <a:rPr lang="ja-JP" altLang="en-US" sz="2400" b="1" dirty="0" smtClean="0"/>
              <a:t>「世界の人々の</a:t>
            </a:r>
            <a:r>
              <a:rPr lang="ja-JP" altLang="en-US" sz="2400" b="1" dirty="0"/>
              <a:t>幸福」のために考える時が必ずきます</a:t>
            </a:r>
            <a:r>
              <a:rPr lang="ja-JP" altLang="en-US" sz="2400" b="1" dirty="0" smtClean="0"/>
              <a:t>。</a:t>
            </a:r>
            <a:r>
              <a:rPr lang="ja-JP" altLang="en-US" sz="2400" b="1" dirty="0"/>
              <a:t>そんな時には、マララさんの考え方を思い出して、ほんの少しでもできることをしてほしい、あらたな挑戦をしてほしい、そう願っています</a:t>
            </a:r>
            <a:r>
              <a:rPr lang="ja-JP" altLang="en-US" sz="2400" b="1" dirty="0" smtClean="0"/>
              <a:t>。</a:t>
            </a:r>
            <a:endParaRPr lang="en-US" altLang="ja-JP" sz="2400" b="1" dirty="0" smtClean="0"/>
          </a:p>
          <a:p>
            <a:endParaRPr lang="en-US" altLang="ja-JP" sz="2400" b="1" dirty="0" smtClean="0"/>
          </a:p>
          <a:p>
            <a:r>
              <a:rPr lang="ja-JP" altLang="en-US" sz="2400" b="1" dirty="0" smtClean="0"/>
              <a:t>今日</a:t>
            </a:r>
            <a:r>
              <a:rPr lang="ja-JP" altLang="en-US" sz="2400" b="1" dirty="0"/>
              <a:t>の授業で、分かったこと、気づいたこと、感想</a:t>
            </a:r>
            <a:r>
              <a:rPr lang="ja-JP" altLang="en-US" sz="2400" b="1" dirty="0" smtClean="0"/>
              <a:t>を</a:t>
            </a:r>
            <a:r>
              <a:rPr lang="ja-JP" altLang="en-US" sz="2400" b="1" dirty="0"/>
              <a:t>（６）に</a:t>
            </a:r>
            <a:r>
              <a:rPr lang="ja-JP" altLang="en-US" sz="2400" b="1" dirty="0" smtClean="0"/>
              <a:t>書きましょう。</a:t>
            </a:r>
            <a:endParaRPr lang="en-US" altLang="ja-JP" sz="2400" b="1"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2967" y="294861"/>
            <a:ext cx="2443900" cy="1723962"/>
          </a:xfrm>
          <a:prstGeom prst="rect">
            <a:avLst/>
          </a:prstGeom>
        </p:spPr>
      </p:pic>
    </p:spTree>
    <p:extLst>
      <p:ext uri="{BB962C8B-B14F-4D97-AF65-F5344CB8AC3E}">
        <p14:creationId xmlns:p14="http://schemas.microsoft.com/office/powerpoint/2010/main" val="2313759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195736" y="5589239"/>
            <a:ext cx="5040560" cy="769441"/>
          </a:xfrm>
          <a:prstGeom prst="rect">
            <a:avLst/>
          </a:prstGeom>
          <a:noFill/>
        </p:spPr>
        <p:txBody>
          <a:bodyPr wrap="square" rtlCol="0">
            <a:spAutoFit/>
          </a:bodyPr>
          <a:lstStyle/>
          <a:p>
            <a:r>
              <a:rPr kumimoji="1" lang="ja-JP" altLang="en-US" sz="4400" dirty="0" smtClean="0"/>
              <a:t>誰の写真ですか。</a:t>
            </a:r>
            <a:endParaRPr kumimoji="1" lang="ja-JP" altLang="en-US" sz="4400"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504507"/>
            <a:ext cx="7056784" cy="4874213"/>
          </a:xfrm>
          <a:prstGeom prst="rect">
            <a:avLst/>
          </a:prstGeom>
        </p:spPr>
      </p:pic>
    </p:spTree>
    <p:extLst>
      <p:ext uri="{BB962C8B-B14F-4D97-AF65-F5344CB8AC3E}">
        <p14:creationId xmlns:p14="http://schemas.microsoft.com/office/powerpoint/2010/main" val="4225313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864996" y="5589239"/>
            <a:ext cx="5832648" cy="769441"/>
          </a:xfrm>
          <a:prstGeom prst="rect">
            <a:avLst/>
          </a:prstGeom>
          <a:noFill/>
        </p:spPr>
        <p:txBody>
          <a:bodyPr wrap="square" rtlCol="0">
            <a:spAutoFit/>
          </a:bodyPr>
          <a:lstStyle/>
          <a:p>
            <a:r>
              <a:rPr lang="ja-JP" altLang="en-US" sz="4400" dirty="0"/>
              <a:t>マララ・</a:t>
            </a:r>
            <a:r>
              <a:rPr lang="ja-JP" altLang="en-US" sz="4400" dirty="0" smtClean="0"/>
              <a:t>ユスフザイさん</a:t>
            </a:r>
            <a:endParaRPr kumimoji="1" lang="ja-JP" altLang="en-US" sz="4400"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504507"/>
            <a:ext cx="7056784" cy="4874213"/>
          </a:xfrm>
          <a:prstGeom prst="rect">
            <a:avLst/>
          </a:prstGeom>
        </p:spPr>
      </p:pic>
    </p:spTree>
    <p:extLst>
      <p:ext uri="{BB962C8B-B14F-4D97-AF65-F5344CB8AC3E}">
        <p14:creationId xmlns:p14="http://schemas.microsoft.com/office/powerpoint/2010/main" val="1890318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75799" y="260647"/>
            <a:ext cx="7560840" cy="769441"/>
          </a:xfrm>
          <a:prstGeom prst="rect">
            <a:avLst/>
          </a:prstGeom>
          <a:noFill/>
        </p:spPr>
        <p:txBody>
          <a:bodyPr wrap="square" rtlCol="0">
            <a:spAutoFit/>
          </a:bodyPr>
          <a:lstStyle/>
          <a:p>
            <a:r>
              <a:rPr lang="ja-JP" altLang="en-US" sz="4400" dirty="0" smtClean="0"/>
              <a:t>マララ・ユスフザイさん</a:t>
            </a:r>
            <a:endParaRPr lang="ja-JP" altLang="en-US" sz="4400"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799" y="1916832"/>
            <a:ext cx="3780419" cy="4791520"/>
          </a:xfrm>
          <a:prstGeom prst="rect">
            <a:avLst/>
          </a:prstGeom>
        </p:spPr>
      </p:pic>
      <p:sp>
        <p:nvSpPr>
          <p:cNvPr id="7" name="テキスト ボックス 6"/>
          <p:cNvSpPr txBox="1"/>
          <p:nvPr/>
        </p:nvSpPr>
        <p:spPr>
          <a:xfrm>
            <a:off x="444017" y="1043530"/>
            <a:ext cx="3780420" cy="707886"/>
          </a:xfrm>
          <a:prstGeom prst="rect">
            <a:avLst/>
          </a:prstGeom>
          <a:noFill/>
        </p:spPr>
        <p:txBody>
          <a:bodyPr wrap="square" rtlCol="0">
            <a:spAutoFit/>
          </a:bodyPr>
          <a:lstStyle/>
          <a:p>
            <a:r>
              <a:rPr lang="en-US" altLang="ja-JP" sz="4000" dirty="0" err="1"/>
              <a:t>Malala</a:t>
            </a:r>
            <a:r>
              <a:rPr lang="en-US" altLang="ja-JP" sz="4000" dirty="0"/>
              <a:t> </a:t>
            </a:r>
            <a:r>
              <a:rPr lang="en-US" altLang="ja-JP" sz="4000" dirty="0" err="1"/>
              <a:t>Yousafzai</a:t>
            </a:r>
            <a:endParaRPr lang="ja-JP" altLang="en-US" sz="4000" dirty="0"/>
          </a:p>
        </p:txBody>
      </p:sp>
      <p:sp>
        <p:nvSpPr>
          <p:cNvPr id="9" name="テキスト ボックス 8"/>
          <p:cNvSpPr txBox="1"/>
          <p:nvPr/>
        </p:nvSpPr>
        <p:spPr>
          <a:xfrm>
            <a:off x="4283968" y="908720"/>
            <a:ext cx="4824536" cy="6001643"/>
          </a:xfrm>
          <a:prstGeom prst="rect">
            <a:avLst/>
          </a:prstGeom>
          <a:noFill/>
        </p:spPr>
        <p:txBody>
          <a:bodyPr wrap="square" rtlCol="0">
            <a:spAutoFit/>
          </a:bodyPr>
          <a:lstStyle/>
          <a:p>
            <a:r>
              <a:rPr lang="en-US" altLang="ja-JP" sz="2400" dirty="0"/>
              <a:t>1997</a:t>
            </a:r>
            <a:r>
              <a:rPr lang="ja-JP" altLang="en-US" sz="2400" dirty="0"/>
              <a:t>年</a:t>
            </a:r>
            <a:r>
              <a:rPr lang="en-US" altLang="ja-JP" sz="2400" dirty="0"/>
              <a:t>7</a:t>
            </a:r>
            <a:r>
              <a:rPr lang="ja-JP" altLang="en-US" sz="2400" dirty="0"/>
              <a:t>月</a:t>
            </a:r>
            <a:r>
              <a:rPr lang="en-US" altLang="ja-JP" sz="2400" dirty="0"/>
              <a:t>12</a:t>
            </a:r>
            <a:r>
              <a:rPr lang="ja-JP" altLang="en-US" sz="2400" dirty="0"/>
              <a:t>日</a:t>
            </a:r>
            <a:r>
              <a:rPr lang="ja-JP" altLang="en-US" sz="2400" dirty="0" smtClean="0"/>
              <a:t>生まれの</a:t>
            </a:r>
            <a:r>
              <a:rPr lang="en-US" altLang="ja-JP" sz="2400" dirty="0" smtClean="0"/>
              <a:t>17</a:t>
            </a:r>
            <a:r>
              <a:rPr lang="ja-JP" altLang="en-US" sz="2400" dirty="0" smtClean="0"/>
              <a:t>歳</a:t>
            </a:r>
            <a:endParaRPr lang="en-US" altLang="ja-JP" sz="2400" dirty="0"/>
          </a:p>
          <a:p>
            <a:r>
              <a:rPr lang="ja-JP" altLang="en-US" sz="2400" dirty="0"/>
              <a:t>パキスタン出身</a:t>
            </a:r>
          </a:p>
          <a:p>
            <a:r>
              <a:rPr lang="ja-JP" altLang="en-US" sz="2400" dirty="0"/>
              <a:t>サハロフ賞（</a:t>
            </a:r>
            <a:r>
              <a:rPr lang="en-US" altLang="ja-JP" sz="2400" dirty="0"/>
              <a:t>2013</a:t>
            </a:r>
            <a:r>
              <a:rPr lang="ja-JP" altLang="en-US" sz="2400" dirty="0"/>
              <a:t>年）</a:t>
            </a:r>
          </a:p>
          <a:p>
            <a:r>
              <a:rPr lang="ja-JP" altLang="en-US" sz="2400" dirty="0"/>
              <a:t>シモーヌ・ド・ボーボワール賞</a:t>
            </a:r>
          </a:p>
          <a:p>
            <a:r>
              <a:rPr lang="ja-JP" altLang="en-US" sz="2400" dirty="0"/>
              <a:t>ノーベル平和賞（</a:t>
            </a:r>
            <a:r>
              <a:rPr lang="en-US" altLang="ja-JP" sz="2400" dirty="0"/>
              <a:t>2014</a:t>
            </a:r>
            <a:r>
              <a:rPr lang="ja-JP" altLang="en-US" sz="2400" dirty="0"/>
              <a:t>年）</a:t>
            </a:r>
          </a:p>
          <a:p>
            <a:r>
              <a:rPr lang="en-US" altLang="ja-JP" sz="2400" dirty="0"/>
              <a:t>2012</a:t>
            </a:r>
            <a:r>
              <a:rPr lang="ja-JP" altLang="en-US" sz="2400" dirty="0"/>
              <a:t>年</a:t>
            </a:r>
            <a:r>
              <a:rPr lang="en-US" altLang="ja-JP" sz="2400" dirty="0"/>
              <a:t>10</a:t>
            </a:r>
            <a:r>
              <a:rPr lang="ja-JP" altLang="en-US" sz="2400" dirty="0"/>
              <a:t>月</a:t>
            </a:r>
            <a:r>
              <a:rPr lang="en-US" altLang="ja-JP" sz="2400" dirty="0"/>
              <a:t>9</a:t>
            </a:r>
            <a:r>
              <a:rPr lang="ja-JP" altLang="en-US" sz="2400" dirty="0"/>
              <a:t>日、通っていた中学校から帰宅するためスクールバスに乗っていたところを銃撃される。頭部と首に計</a:t>
            </a:r>
            <a:r>
              <a:rPr lang="en-US" altLang="ja-JP" sz="2400" dirty="0"/>
              <a:t>2</a:t>
            </a:r>
            <a:r>
              <a:rPr lang="ja-JP" altLang="en-US" sz="2400" dirty="0"/>
              <a:t>発の銃弾を受けた。</a:t>
            </a:r>
          </a:p>
          <a:p>
            <a:r>
              <a:rPr lang="ja-JP" altLang="en-US" sz="2400" dirty="0"/>
              <a:t>パキスタンで「女性が教育を受ける権利」を訴える活動をして</a:t>
            </a:r>
            <a:r>
              <a:rPr lang="ja-JP" altLang="en-US" sz="2400" dirty="0" smtClean="0"/>
              <a:t>いる。</a:t>
            </a:r>
            <a:endParaRPr lang="ja-JP" altLang="en-US" sz="2400" dirty="0"/>
          </a:p>
          <a:p>
            <a:r>
              <a:rPr lang="ja-JP" altLang="en-US" sz="2400" dirty="0"/>
              <a:t>国際連合本部</a:t>
            </a:r>
            <a:r>
              <a:rPr lang="ja-JP" altLang="en-US" sz="2400" dirty="0" smtClean="0"/>
              <a:t>でも演説</a:t>
            </a:r>
            <a:r>
              <a:rPr lang="ja-JP" altLang="en-US" sz="2400" dirty="0"/>
              <a:t>し、銃弾では自身の行動は止められないとして教育の重要性を</a:t>
            </a:r>
            <a:r>
              <a:rPr lang="ja-JP" altLang="en-US" sz="2400" dirty="0" smtClean="0"/>
              <a:t>訴える。</a:t>
            </a:r>
            <a:endParaRPr lang="ja-JP" altLang="en-US" sz="2400" dirty="0"/>
          </a:p>
          <a:p>
            <a:r>
              <a:rPr lang="ja-JP" altLang="en-US" sz="2400" dirty="0" smtClean="0"/>
              <a:t>書籍「</a:t>
            </a:r>
            <a:r>
              <a:rPr lang="ja-JP" altLang="en-US" sz="2400" dirty="0"/>
              <a:t>武器より一冊の本をください」「わたしはマララ」など。</a:t>
            </a:r>
          </a:p>
        </p:txBody>
      </p:sp>
    </p:spTree>
    <p:extLst>
      <p:ext uri="{BB962C8B-B14F-4D97-AF65-F5344CB8AC3E}">
        <p14:creationId xmlns:p14="http://schemas.microsoft.com/office/powerpoint/2010/main" val="205958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845422"/>
            <a:ext cx="8964488" cy="5509200"/>
          </a:xfrm>
          <a:prstGeom prst="rect">
            <a:avLst/>
          </a:prstGeom>
        </p:spPr>
        <p:txBody>
          <a:bodyPr wrap="square">
            <a:spAutoFit/>
          </a:bodyPr>
          <a:lstStyle/>
          <a:p>
            <a:pPr>
              <a:defRPr/>
            </a:pPr>
            <a:r>
              <a:rPr lang="ja-JP" altLang="en-US" sz="2400" b="1" dirty="0" smtClean="0"/>
              <a:t>私</a:t>
            </a:r>
            <a:r>
              <a:rPr lang="ja-JP" altLang="en-US" sz="2400" b="1" dirty="0"/>
              <a:t>が１０歳の時、美しく観光で有名であるワストは、テロの場所へと変わりました。</a:t>
            </a:r>
            <a:endParaRPr lang="en-US" altLang="ja-JP" sz="2400" b="1" dirty="0"/>
          </a:p>
          <a:p>
            <a:pPr>
              <a:defRPr/>
            </a:pPr>
            <a:r>
              <a:rPr lang="ja-JP" altLang="en-US" sz="2400" b="1" dirty="0"/>
              <a:t>４００以上の学校が破壊されました。</a:t>
            </a:r>
            <a:endParaRPr lang="en-US" altLang="ja-JP" sz="2400" b="1" dirty="0"/>
          </a:p>
          <a:p>
            <a:pPr>
              <a:defRPr/>
            </a:pPr>
            <a:r>
              <a:rPr lang="ja-JP" altLang="en-US" sz="2400" b="1" dirty="0"/>
              <a:t>罪のない人が殺されました。</a:t>
            </a:r>
            <a:endParaRPr lang="en-US" altLang="ja-JP" sz="2400" b="1" dirty="0"/>
          </a:p>
          <a:p>
            <a:pPr>
              <a:defRPr/>
            </a:pPr>
            <a:r>
              <a:rPr lang="ja-JP" altLang="en-US" sz="2400" b="1" dirty="0"/>
              <a:t>私たちの誰もが苦しみました。</a:t>
            </a:r>
            <a:endParaRPr lang="en-US" altLang="ja-JP" sz="2400" b="1" dirty="0"/>
          </a:p>
          <a:p>
            <a:pPr>
              <a:defRPr/>
            </a:pPr>
            <a:r>
              <a:rPr lang="ja-JP" altLang="en-US" sz="2400" b="1" dirty="0"/>
              <a:t>私たちの美しい夢は、悪夢となりました。</a:t>
            </a:r>
            <a:endParaRPr lang="en-US" altLang="ja-JP" sz="2400" b="1" dirty="0"/>
          </a:p>
          <a:p>
            <a:pPr>
              <a:defRPr/>
            </a:pPr>
            <a:r>
              <a:rPr lang="ja-JP" altLang="en-US" sz="2400" b="1" dirty="0"/>
              <a:t>しかし、私の住んでいる世界が突然変わった時、私の優先順位も変わりました。</a:t>
            </a:r>
            <a:endParaRPr lang="en-US" altLang="ja-JP" sz="2400" b="1" dirty="0"/>
          </a:p>
          <a:p>
            <a:pPr>
              <a:defRPr/>
            </a:pPr>
            <a:r>
              <a:rPr lang="ja-JP" altLang="en-US" sz="3200" b="1" dirty="0">
                <a:solidFill>
                  <a:schemeClr val="tx2"/>
                </a:solidFill>
              </a:rPr>
              <a:t>私には、２つの選択肢がありました。</a:t>
            </a:r>
            <a:endParaRPr lang="en-US" altLang="ja-JP" sz="3200" b="1" dirty="0">
              <a:solidFill>
                <a:schemeClr val="tx2"/>
              </a:solidFill>
            </a:endParaRPr>
          </a:p>
          <a:p>
            <a:pPr>
              <a:defRPr/>
            </a:pPr>
            <a:r>
              <a:rPr lang="ja-JP" altLang="en-US" sz="3200" b="1" dirty="0">
                <a:solidFill>
                  <a:schemeClr val="tx2"/>
                </a:solidFill>
              </a:rPr>
              <a:t>１つ目は、黙ったまま殺されるのを待つことです。</a:t>
            </a:r>
            <a:endParaRPr lang="en-US" altLang="ja-JP" sz="3200" b="1" dirty="0">
              <a:solidFill>
                <a:schemeClr val="tx2"/>
              </a:solidFill>
            </a:endParaRPr>
          </a:p>
          <a:p>
            <a:pPr>
              <a:defRPr/>
            </a:pPr>
            <a:r>
              <a:rPr lang="ja-JP" altLang="en-US" sz="3200" b="1" dirty="0">
                <a:solidFill>
                  <a:schemeClr val="tx2"/>
                </a:solidFill>
              </a:rPr>
              <a:t>そして２つ目は、自分の考え</a:t>
            </a:r>
            <a:r>
              <a:rPr lang="ja-JP" altLang="en-US" sz="3200" b="1" dirty="0" smtClean="0">
                <a:solidFill>
                  <a:schemeClr val="tx2"/>
                </a:solidFill>
              </a:rPr>
              <a:t>を表明してから</a:t>
            </a:r>
            <a:r>
              <a:rPr lang="ja-JP" altLang="en-US" sz="3200" b="1" dirty="0">
                <a:solidFill>
                  <a:schemeClr val="tx2"/>
                </a:solidFill>
              </a:rPr>
              <a:t>殺されることです。</a:t>
            </a:r>
            <a:endParaRPr lang="en-US" altLang="ja-JP" sz="3200" b="1" dirty="0">
              <a:solidFill>
                <a:schemeClr val="tx2"/>
              </a:solidFill>
            </a:endParaRPr>
          </a:p>
          <a:p>
            <a:pPr>
              <a:defRPr/>
            </a:pPr>
            <a:r>
              <a:rPr lang="ja-JP" altLang="en-US" sz="3200" b="1" dirty="0">
                <a:solidFill>
                  <a:schemeClr val="tx2"/>
                </a:solidFill>
              </a:rPr>
              <a:t>私は２つ目を選びました</a:t>
            </a:r>
            <a:r>
              <a:rPr lang="ja-JP" altLang="en-US" sz="3200" b="1" dirty="0" smtClean="0">
                <a:solidFill>
                  <a:schemeClr val="tx2"/>
                </a:solidFill>
              </a:rPr>
              <a:t>。</a:t>
            </a:r>
            <a:endParaRPr lang="en-US" altLang="ja-JP" sz="3200" b="1" dirty="0">
              <a:solidFill>
                <a:schemeClr val="tx2"/>
              </a:solidFill>
            </a:endParaRPr>
          </a:p>
        </p:txBody>
      </p:sp>
      <p:sp>
        <p:nvSpPr>
          <p:cNvPr id="7" name="正方形/長方形 6"/>
          <p:cNvSpPr/>
          <p:nvPr/>
        </p:nvSpPr>
        <p:spPr>
          <a:xfrm>
            <a:off x="3018055" y="4797152"/>
            <a:ext cx="3930209"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 name="正方形/長方形 4"/>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マララ・ユスフザイさんのスピーチ①</a:t>
            </a:r>
            <a:endParaRPr lang="ja-JP" altLang="en-US" sz="32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1340768"/>
            <a:ext cx="2613397" cy="1656184"/>
          </a:xfrm>
          <a:prstGeom prst="rect">
            <a:avLst/>
          </a:prstGeom>
        </p:spPr>
      </p:pic>
    </p:spTree>
    <p:extLst>
      <p:ext uri="{BB962C8B-B14F-4D97-AF65-F5344CB8AC3E}">
        <p14:creationId xmlns:p14="http://schemas.microsoft.com/office/powerpoint/2010/main" val="300332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75797" y="538802"/>
            <a:ext cx="5464353" cy="3970318"/>
          </a:xfrm>
          <a:prstGeom prst="rect">
            <a:avLst/>
          </a:prstGeom>
          <a:noFill/>
        </p:spPr>
        <p:txBody>
          <a:bodyPr wrap="square" rtlCol="0">
            <a:spAutoFit/>
          </a:bodyPr>
          <a:lstStyle/>
          <a:p>
            <a:r>
              <a:rPr lang="ja-JP" altLang="en-US" sz="2800" dirty="0" smtClean="0"/>
              <a:t>どちらにしても、殺されると覚悟していたのです。しかし、マララ・ユスフザイさんは、</a:t>
            </a:r>
            <a:endParaRPr lang="en-US" altLang="ja-JP" sz="2800" dirty="0" smtClean="0"/>
          </a:p>
          <a:p>
            <a:r>
              <a:rPr lang="ja-JP" altLang="en-US" sz="2800" dirty="0"/>
              <a:t>自分の考えを</a:t>
            </a:r>
            <a:r>
              <a:rPr lang="ja-JP" altLang="en-US" sz="2800" dirty="0" smtClean="0"/>
              <a:t>言うことを決意しました。</a:t>
            </a:r>
            <a:endParaRPr lang="en-US" altLang="ja-JP" sz="2800" dirty="0" smtClean="0"/>
          </a:p>
          <a:p>
            <a:r>
              <a:rPr lang="ja-JP" altLang="en-US" sz="2800" dirty="0"/>
              <a:t>自分</a:t>
            </a:r>
            <a:r>
              <a:rPr lang="ja-JP" altLang="en-US" sz="2800" dirty="0" smtClean="0"/>
              <a:t>を考えを言えば、より命を狙われるかもしれません。より残酷な目にあうかもしれません。それでも、自分の考えを表明したのです。</a:t>
            </a:r>
            <a:endParaRPr lang="en-US" altLang="ja-JP" sz="2800" dirty="0" smtClean="0"/>
          </a:p>
        </p:txBody>
      </p:sp>
      <p:sp>
        <p:nvSpPr>
          <p:cNvPr id="3" name="正方形/長方形 2"/>
          <p:cNvSpPr/>
          <p:nvPr/>
        </p:nvSpPr>
        <p:spPr>
          <a:xfrm>
            <a:off x="475798" y="4725144"/>
            <a:ext cx="8131895"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ja-JP" altLang="en-US" sz="3200" dirty="0" smtClean="0"/>
              <a:t>マララ・ユスフザイさんは、なぜ自分の考えを表明したのでしょうか。</a:t>
            </a:r>
            <a:endParaRPr lang="ja-JP" altLang="en-US" sz="3200" b="1" dirty="0">
              <a:solidFill>
                <a:schemeClr val="tx2"/>
              </a:solidFill>
            </a:endParaRPr>
          </a:p>
        </p:txBody>
      </p:sp>
      <p:sp>
        <p:nvSpPr>
          <p:cNvPr id="8" name="正方形/長方形 7"/>
          <p:cNvSpPr/>
          <p:nvPr/>
        </p:nvSpPr>
        <p:spPr>
          <a:xfrm>
            <a:off x="475798" y="6072343"/>
            <a:ext cx="7635754" cy="584775"/>
          </a:xfrm>
          <a:prstGeom prst="rect">
            <a:avLst/>
          </a:prstGeom>
        </p:spPr>
        <p:txBody>
          <a:bodyPr wrap="square">
            <a:spAutoFit/>
          </a:bodyPr>
          <a:lstStyle/>
          <a:p>
            <a:pPr lvl="0"/>
            <a:r>
              <a:rPr lang="ja-JP" altLang="en-US" sz="3200" dirty="0" smtClean="0">
                <a:solidFill>
                  <a:prstClr val="black"/>
                </a:solidFill>
              </a:rPr>
              <a:t>プリントの（３）に書きましょう。</a:t>
            </a:r>
            <a:endParaRPr lang="ja-JP" altLang="en-US" sz="3200" dirty="0">
              <a:solidFill>
                <a:prstClr val="black"/>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2697" y="538802"/>
            <a:ext cx="3011083" cy="3106222"/>
          </a:xfrm>
          <a:prstGeom prst="rect">
            <a:avLst/>
          </a:prstGeom>
        </p:spPr>
      </p:pic>
    </p:spTree>
    <p:extLst>
      <p:ext uri="{BB962C8B-B14F-4D97-AF65-F5344CB8AC3E}">
        <p14:creationId xmlns:p14="http://schemas.microsoft.com/office/powerpoint/2010/main" val="173212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267744" y="908720"/>
            <a:ext cx="6624736" cy="5693866"/>
          </a:xfrm>
          <a:prstGeom prst="rect">
            <a:avLst/>
          </a:prstGeom>
        </p:spPr>
        <p:txBody>
          <a:bodyPr wrap="square">
            <a:spAutoFit/>
          </a:bodyPr>
          <a:lstStyle/>
          <a:p>
            <a:pPr>
              <a:defRPr/>
            </a:pPr>
            <a:r>
              <a:rPr lang="ja-JP" altLang="en-US" sz="2800" dirty="0" smtClean="0"/>
              <a:t>私と友人は、</a:t>
            </a:r>
            <a:r>
              <a:rPr lang="ja-JP" altLang="en-US" sz="2800" dirty="0"/>
              <a:t>パキスタンで通学途中にイスラム過激派組織に襲撃</a:t>
            </a:r>
            <a:r>
              <a:rPr lang="ja-JP" altLang="en-US" sz="2800" dirty="0" smtClean="0"/>
              <a:t>されました。</a:t>
            </a:r>
            <a:endParaRPr lang="en-US" altLang="ja-JP" sz="2800" dirty="0" smtClean="0"/>
          </a:p>
          <a:p>
            <a:pPr>
              <a:defRPr/>
            </a:pPr>
            <a:r>
              <a:rPr lang="ja-JP" altLang="en-US" sz="2800" dirty="0"/>
              <a:t>でも</a:t>
            </a:r>
            <a:r>
              <a:rPr lang="ja-JP" altLang="en-US" sz="2800" dirty="0" smtClean="0"/>
              <a:t>、生きのびました。</a:t>
            </a:r>
            <a:endParaRPr lang="en-US" altLang="ja-JP" sz="2800" dirty="0" smtClean="0"/>
          </a:p>
          <a:p>
            <a:pPr>
              <a:defRPr/>
            </a:pPr>
            <a:r>
              <a:rPr lang="ja-JP" altLang="en-US" sz="2800" dirty="0" smtClean="0"/>
              <a:t>彼らの銃弾は、勝つことができなかったのです。</a:t>
            </a:r>
            <a:endParaRPr lang="en-US" altLang="ja-JP" sz="2800" dirty="0" smtClean="0"/>
          </a:p>
          <a:p>
            <a:pPr>
              <a:defRPr/>
            </a:pPr>
            <a:r>
              <a:rPr lang="ja-JP" altLang="en-US" sz="2800" dirty="0"/>
              <a:t>私たち</a:t>
            </a:r>
            <a:r>
              <a:rPr lang="ja-JP" altLang="en-US" sz="2800" dirty="0" smtClean="0"/>
              <a:t>の声は、むしろ大きくなっていったのです。</a:t>
            </a:r>
            <a:endParaRPr lang="en-US" altLang="ja-JP" sz="2800" dirty="0" smtClean="0"/>
          </a:p>
          <a:p>
            <a:pPr>
              <a:defRPr/>
            </a:pPr>
            <a:r>
              <a:rPr lang="ja-JP" altLang="en-US" sz="2800" dirty="0"/>
              <a:t>私</a:t>
            </a:r>
            <a:r>
              <a:rPr lang="ja-JP" altLang="en-US" sz="2800" dirty="0" smtClean="0"/>
              <a:t>は、自分自身だけの話を語っているのではありません。</a:t>
            </a:r>
            <a:endParaRPr lang="en-US" altLang="ja-JP" sz="2800" dirty="0" smtClean="0"/>
          </a:p>
          <a:p>
            <a:pPr>
              <a:defRPr/>
            </a:pPr>
            <a:r>
              <a:rPr lang="ja-JP" altLang="en-US" sz="2800" dirty="0"/>
              <a:t>多く</a:t>
            </a:r>
            <a:r>
              <a:rPr lang="ja-JP" altLang="en-US" sz="2800" dirty="0" smtClean="0"/>
              <a:t>の少女の話を伝えているのです。</a:t>
            </a:r>
            <a:endParaRPr lang="en-US" altLang="ja-JP" sz="2800" dirty="0" smtClean="0"/>
          </a:p>
          <a:p>
            <a:pPr>
              <a:defRPr/>
            </a:pPr>
            <a:r>
              <a:rPr lang="ja-JP" altLang="en-US" sz="2800" dirty="0" smtClean="0"/>
              <a:t>私は、学校に行けない６６００万人の少女のうちの一人として皆さんに話しているのです。</a:t>
            </a:r>
            <a:endParaRPr lang="en-US" altLang="ja-JP" sz="2800" dirty="0"/>
          </a:p>
        </p:txBody>
      </p:sp>
      <p:sp>
        <p:nvSpPr>
          <p:cNvPr id="5" name="正方形/長方形 4"/>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マララ・ユスフザイさんのスピーチ②</a:t>
            </a:r>
            <a:endParaRPr lang="ja-JP" altLang="en-US" sz="32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037" y="911469"/>
            <a:ext cx="1944216" cy="2359383"/>
          </a:xfrm>
          <a:prstGeom prst="rect">
            <a:avLst/>
          </a:prstGeom>
        </p:spPr>
      </p:pic>
    </p:spTree>
    <p:extLst>
      <p:ext uri="{BB962C8B-B14F-4D97-AF65-F5344CB8AC3E}">
        <p14:creationId xmlns:p14="http://schemas.microsoft.com/office/powerpoint/2010/main" val="2772592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3324" y="582935"/>
            <a:ext cx="8964488" cy="5078313"/>
          </a:xfrm>
          <a:prstGeom prst="rect">
            <a:avLst/>
          </a:prstGeom>
        </p:spPr>
        <p:txBody>
          <a:bodyPr wrap="square">
            <a:spAutoFit/>
          </a:bodyPr>
          <a:lstStyle/>
          <a:p>
            <a:pPr marL="742950" indent="-742950">
              <a:buFont typeface="+mj-lt"/>
              <a:buAutoNum type="arabicPeriod"/>
              <a:defRPr/>
            </a:pPr>
            <a:r>
              <a:rPr lang="ja-JP" altLang="en-US" sz="3600" dirty="0"/>
              <a:t>戦争するために</a:t>
            </a:r>
            <a:r>
              <a:rPr lang="ja-JP" altLang="en-US" sz="3600" dirty="0" smtClean="0"/>
              <a:t>はそんなに「強気」になれるのに、平和をもたらすことには、なぜそんなに「弱腰」になってしまうのか。</a:t>
            </a:r>
            <a:endParaRPr lang="en-US" altLang="ja-JP" sz="3600" dirty="0"/>
          </a:p>
          <a:p>
            <a:pPr marL="742950" indent="-742950">
              <a:buFont typeface="+mj-lt"/>
              <a:buAutoNum type="arabicPeriod"/>
              <a:defRPr/>
            </a:pPr>
            <a:r>
              <a:rPr lang="ja-JP" altLang="en-US" sz="3600" dirty="0"/>
              <a:t>銃</a:t>
            </a:r>
            <a:r>
              <a:rPr lang="ja-JP" altLang="en-US" sz="3600" dirty="0" smtClean="0"/>
              <a:t>を与えることはそんなに簡単にするのに、本を与えることは</a:t>
            </a:r>
            <a:r>
              <a:rPr lang="ja-JP" altLang="en-US" sz="3600" dirty="0"/>
              <a:t>なぜ</a:t>
            </a:r>
            <a:r>
              <a:rPr lang="ja-JP" altLang="en-US" sz="3600" dirty="0" smtClean="0"/>
              <a:t>そんなに難しいのか。</a:t>
            </a:r>
            <a:endParaRPr lang="en-US" altLang="ja-JP" sz="3600" dirty="0"/>
          </a:p>
          <a:p>
            <a:pPr marL="742950" indent="-742950">
              <a:buFont typeface="+mj-lt"/>
              <a:buAutoNum type="arabicPeriod"/>
              <a:defRPr/>
            </a:pPr>
            <a:r>
              <a:rPr lang="ja-JP" altLang="en-US" sz="3600" dirty="0" smtClean="0"/>
              <a:t>戦車を作ることはそんなに簡単なのに、</a:t>
            </a:r>
            <a:r>
              <a:rPr lang="en-US" altLang="ja-JP" sz="3600" dirty="0" smtClean="0"/>
              <a:t/>
            </a:r>
            <a:br>
              <a:rPr lang="en-US" altLang="ja-JP" sz="3600" dirty="0" smtClean="0"/>
            </a:br>
            <a:r>
              <a:rPr lang="ja-JP" altLang="en-US" sz="3600" dirty="0" smtClean="0"/>
              <a:t>学校を建設することはなぜそんなに難しいのか。</a:t>
            </a:r>
            <a:endParaRPr lang="en-US" altLang="ja-JP" sz="3600" dirty="0"/>
          </a:p>
        </p:txBody>
      </p:sp>
      <p:sp>
        <p:nvSpPr>
          <p:cNvPr id="7" name="正方形/長方形 6"/>
          <p:cNvSpPr/>
          <p:nvPr/>
        </p:nvSpPr>
        <p:spPr>
          <a:xfrm>
            <a:off x="2438106" y="1249093"/>
            <a:ext cx="1008111"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 name="正方形/長方形 5"/>
          <p:cNvSpPr/>
          <p:nvPr/>
        </p:nvSpPr>
        <p:spPr>
          <a:xfrm>
            <a:off x="1605308" y="2907816"/>
            <a:ext cx="504055"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8" name="正方形/長方形 7"/>
          <p:cNvSpPr/>
          <p:nvPr/>
        </p:nvSpPr>
        <p:spPr>
          <a:xfrm>
            <a:off x="899592" y="4561461"/>
            <a:ext cx="2232248"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3" name="正方形/長方形 2"/>
          <p:cNvSpPr/>
          <p:nvPr/>
        </p:nvSpPr>
        <p:spPr>
          <a:xfrm>
            <a:off x="73325" y="5445224"/>
            <a:ext cx="8675140"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r>
              <a:rPr lang="ja-JP" altLang="en-US" sz="2800" dirty="0" smtClean="0"/>
              <a:t>マララ・ユスフザイさんは、何を願ってこの</a:t>
            </a:r>
            <a:r>
              <a:rPr lang="ja-JP" altLang="en-US" sz="2800" dirty="0"/>
              <a:t>１</a:t>
            </a:r>
            <a:r>
              <a:rPr lang="ja-JP" altLang="en-US" sz="2800" dirty="0" smtClean="0"/>
              <a:t>．～３．のメッセージを伝えたのでしょうか。</a:t>
            </a:r>
            <a:endParaRPr lang="en-US" altLang="ja-JP" sz="2800" dirty="0" smtClean="0"/>
          </a:p>
          <a:p>
            <a:pPr lvl="0"/>
            <a:r>
              <a:rPr lang="ja-JP" altLang="en-US" sz="2800" dirty="0" smtClean="0"/>
              <a:t>プリントの（３）に書きます。</a:t>
            </a:r>
            <a:endParaRPr lang="en-US" altLang="ja-JP" sz="2800" dirty="0" smtClean="0"/>
          </a:p>
        </p:txBody>
      </p:sp>
      <p:sp>
        <p:nvSpPr>
          <p:cNvPr id="9" name="正方形/長方形 8"/>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マララ・ユスフザイさんのスピーチ③</a:t>
            </a:r>
            <a:endParaRPr lang="ja-JP" altLang="en-US" sz="3200" dirty="0"/>
          </a:p>
        </p:txBody>
      </p:sp>
    </p:spTree>
    <p:extLst>
      <p:ext uri="{BB962C8B-B14F-4D97-AF65-F5344CB8AC3E}">
        <p14:creationId xmlns:p14="http://schemas.microsoft.com/office/powerpoint/2010/main" val="1404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P spid="6" grpId="1" animBg="1"/>
      <p:bldP spid="8" grpId="0" animBg="1"/>
      <p:bldP spid="8" grpId="1"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124744"/>
            <a:ext cx="6336704" cy="5262979"/>
          </a:xfrm>
          <a:prstGeom prst="rect">
            <a:avLst/>
          </a:prstGeom>
        </p:spPr>
        <p:txBody>
          <a:bodyPr wrap="square">
            <a:spAutoFit/>
          </a:bodyPr>
          <a:lstStyle/>
          <a:p>
            <a:r>
              <a:rPr lang="ja-JP" altLang="en-US" sz="2400" b="1" dirty="0" smtClean="0"/>
              <a:t>だからみんなのために平等、平和、正義をもたらしましょう。それは、単に政治家や指導者だけのためではないのです。自分たち自身のために必要なのです。それは、私たちの義務です。</a:t>
            </a:r>
            <a:endParaRPr lang="en-US" altLang="ja-JP" sz="2400" b="1" dirty="0" smtClean="0"/>
          </a:p>
          <a:p>
            <a:r>
              <a:rPr lang="ja-JP" altLang="en-US" sz="2400" b="1" dirty="0" smtClean="0"/>
              <a:t>だから私たちは、行動しなければなりません。もう、これ以上待ってはいけないのです。</a:t>
            </a:r>
            <a:endParaRPr lang="en-US" altLang="ja-JP" sz="2400" b="1" dirty="0" smtClean="0"/>
          </a:p>
          <a:p>
            <a:endParaRPr lang="en-US" altLang="ja-JP" sz="2400" b="1" dirty="0" smtClean="0"/>
          </a:p>
          <a:p>
            <a:r>
              <a:rPr lang="ja-JP" altLang="en-US" sz="2400" b="1" dirty="0"/>
              <a:t>私</a:t>
            </a:r>
            <a:r>
              <a:rPr lang="ja-JP" altLang="en-US" sz="2400" b="1" dirty="0" smtClean="0"/>
              <a:t>は世界中の仲間たちの子どもに立ち上がるよう呼びかけます。</a:t>
            </a:r>
            <a:endParaRPr lang="en-US" altLang="ja-JP" sz="2400" b="1" dirty="0" smtClean="0"/>
          </a:p>
          <a:p>
            <a:r>
              <a:rPr lang="ja-JP" altLang="en-US" sz="2400" b="1" dirty="0" smtClean="0"/>
              <a:t>親愛なる姉妹兄弟たちよ、私たちが最後になる決心をした最初の世代になりましょう。</a:t>
            </a:r>
            <a:endParaRPr lang="en-US" altLang="ja-JP" sz="2400" b="1" dirty="0" smtClean="0"/>
          </a:p>
          <a:p>
            <a:r>
              <a:rPr lang="ja-JP" altLang="en-US" sz="2400" b="1" dirty="0" smtClean="0"/>
              <a:t>空の教室、失われる子ども、可能性のないこと・・・、これらのことを私たちと終わらせるのです。</a:t>
            </a:r>
            <a:endParaRPr lang="en-US" altLang="ja-JP" sz="2400" b="1" dirty="0" smtClean="0"/>
          </a:p>
          <a:p>
            <a:endParaRPr lang="en-US" altLang="ja-JP" sz="2400" b="1" dirty="0" smtClean="0"/>
          </a:p>
        </p:txBody>
      </p:sp>
      <p:sp>
        <p:nvSpPr>
          <p:cNvPr id="5" name="正方形/長方形 4"/>
          <p:cNvSpPr/>
          <p:nvPr/>
        </p:nvSpPr>
        <p:spPr>
          <a:xfrm>
            <a:off x="467546" y="179929"/>
            <a:ext cx="8136902" cy="584775"/>
          </a:xfrm>
          <a:prstGeom prst="rect">
            <a:avLst/>
          </a:prstGeom>
        </p:spPr>
        <p:txBody>
          <a:bodyPr wrap="square">
            <a:spAutoFit/>
          </a:bodyPr>
          <a:lstStyle/>
          <a:p>
            <a:pPr algn="ctr"/>
            <a:r>
              <a:rPr lang="ja-JP" altLang="en-US" sz="3200" dirty="0" smtClean="0"/>
              <a:t>マララ・ユスフザイさんのスピーチ④</a:t>
            </a:r>
            <a:endParaRPr lang="ja-JP" altLang="en-US" sz="32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9" y="1201689"/>
            <a:ext cx="2016224" cy="2554544"/>
          </a:xfrm>
          <a:prstGeom prst="rect">
            <a:avLst/>
          </a:prstGeom>
        </p:spPr>
      </p:pic>
    </p:spTree>
    <p:extLst>
      <p:ext uri="{BB962C8B-B14F-4D97-AF65-F5344CB8AC3E}">
        <p14:creationId xmlns:p14="http://schemas.microsoft.com/office/powerpoint/2010/main" val="647742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2548</Words>
  <Application>Microsoft Office PowerPoint</Application>
  <PresentationFormat>画面に合わせる (4:3)</PresentationFormat>
  <Paragraphs>220</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Haruno.S</dc:creator>
  <cp:lastModifiedBy>Haruno.S</cp:lastModifiedBy>
  <cp:revision>31</cp:revision>
  <dcterms:created xsi:type="dcterms:W3CDTF">2014-12-12T03:02:55Z</dcterms:created>
  <dcterms:modified xsi:type="dcterms:W3CDTF">2014-12-14T04:40:21Z</dcterms:modified>
</cp:coreProperties>
</file>