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SDGsターゲット</c:v>
                </c:pt>
              </c:strCache>
            </c:strRef>
          </c:tx>
          <c:spPr>
            <a:solidFill>
              <a:srgbClr val="C0504D"/>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1"/>
            <c:showCatName val="0"/>
            <c:showSerName val="0"/>
            <c:showPercent val="0"/>
            <c:showBubbleSize val="0"/>
            <c:showLeaderLines val="0"/>
          </c:dLbls>
          <c:cat>
            <c:multiLvlStrRef>
              <c:f>Sheet1!$A$2:$A$4</c:f>
              <c:multiLvlStrCache>
                <c:ptCount val="3"/>
                <c:lvl>
                  <c:pt idx="0">
                    <c:v>順調/中程度</c:v>
                  </c:pt>
                  <c:pt idx="1">
                    <c:v>進展が遅い</c:v>
                  </c:pt>
                  <c:pt idx="2">
                    <c:v>後退</c:v>
                  </c:pt>
                </c:lvl>
              </c:multiLvlStrCache>
            </c:multiLvlStrRef>
          </c:cat>
          <c:val>
            <c:numRef>
              <c:f>Sheet1!$B$2:$B$4</c:f>
              <c:numCache>
                <c:formatCode>General</c:formatCode>
                <c:ptCount val="3"/>
                <c:pt idx="0">
                  <c:v>36</c:v>
                </c:pt>
                <c:pt idx="1">
                  <c:v>49</c:v>
                </c:pt>
                <c:pt idx="2">
                  <c:v>15</c:v>
                </c:pt>
              </c:numCache>
            </c:numRef>
          </c:val>
        </c:ser>
        <c:dLbls>
          <c:numFmt formatCode="#,##0" sourceLinked="0"/>
          <c:txPr>
            <a:bodyPr/>
            <a:lstStyle/>
            <a:p>
              <a:pPr>
                <a:defRPr b="0" i="0" strike="noStrike" sz="1200" u="none">
                  <a:solidFill>
                    <a:srgbClr val="000000"/>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17212B"/>
                </a:solidFill>
                <a:latin typeface="Noto Sans CJK JP"/>
              </a:defRPr>
            </a:pPr>
            <a:endParaRPr lang="en-US"/>
          </a:p>
        </c:txPr>
        <c:crossAx val="2094734552"/>
        <c:crosses val="autoZero"/>
        <c:auto val="1"/>
        <c:lblAlgn val="ctr"/>
        <c:noMultiLvlLbl val="1"/>
      </c:catAx>
      <c:valAx>
        <c:axId val="2094734552"/>
        <c:scaling>
          <c:orientation val="minMax"/>
          <c:max val="60"/>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5B6770"/>
                </a:solidFill>
                <a:latin typeface="Noto Sans CJK JP"/>
              </a:defRPr>
            </a:pPr>
            <a:endParaRPr lang="en-US"/>
          </a:p>
        </c:txPr>
        <c:crossAx val="2094734554"/>
        <c:crosses val="autoZero"/>
        <c:crossBetween val="between"/>
        <c:majorUnit val="10"/>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増加した人数</c:v>
                </c:pt>
              </c:strCache>
            </c:strRef>
          </c:tx>
          <c:spPr>
            <a:solidFill>
              <a:srgbClr val="C0504D"/>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1"/>
            <c:showCatName val="0"/>
            <c:showSerName val="0"/>
            <c:showPercent val="0"/>
            <c:showBubbleSize val="0"/>
            <c:showLeaderLines val="0"/>
          </c:dLbls>
          <c:cat>
            <c:multiLvlStrRef>
              <c:f>Sheet1!$A$2:$A$4</c:f>
              <c:multiLvlStrCache>
                <c:ptCount val="3"/>
                <c:lvl>
                  <c:pt idx="0">
                    <c:v>飲料水</c:v>
                  </c:pt>
                  <c:pt idx="1">
                    <c:v>衛生設備</c:v>
                  </c:pt>
                  <c:pt idx="2">
                    <c:v>基本衛生</c:v>
                  </c:pt>
                </c:lvl>
              </c:multiLvlStrCache>
            </c:multiLvlStrRef>
          </c:cat>
          <c:val>
            <c:numRef>
              <c:f>Sheet1!$B$2:$B$4</c:f>
              <c:numCache>
                <c:formatCode>General</c:formatCode>
                <c:ptCount val="3"/>
                <c:pt idx="0">
                  <c:v>9.61</c:v>
                </c:pt>
                <c:pt idx="1">
                  <c:v>12</c:v>
                </c:pt>
                <c:pt idx="2">
                  <c:v>16</c:v>
                </c:pt>
              </c:numCache>
            </c:numRef>
          </c:val>
        </c:ser>
        <c:dLbls>
          <c:numFmt formatCode="#,##0" sourceLinked="0"/>
          <c:txPr>
            <a:bodyPr/>
            <a:lstStyle/>
            <a:p>
              <a:pPr>
                <a:defRPr b="0" i="0" strike="noStrike" sz="1200" u="none">
                  <a:solidFill>
                    <a:srgbClr val="000000"/>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000000"/>
                </a:solidFill>
                <a:latin typeface="Noto Sans CJK JP"/>
              </a:defRPr>
            </a:pPr>
            <a:endParaRPr lang="en-US"/>
          </a:p>
        </c:txPr>
        <c:crossAx val="2094734552"/>
        <c:crosses val="autoZero"/>
        <c:auto val="1"/>
        <c:lblAlgn val="ctr"/>
        <c:noMultiLvlLbl val="1"/>
      </c:catAx>
      <c:valAx>
        <c:axId val="2094734552"/>
        <c:scaling>
          <c:orientation val="minMax"/>
          <c:max val="18"/>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000000"/>
                </a:solidFill>
                <a:latin typeface="Noto Sans CJK JP"/>
              </a:defRPr>
            </a:pPr>
            <a:endParaRPr lang="en-US"/>
          </a:p>
        </c:txPr>
        <c:crossAx val="2094734554"/>
        <c:crosses val="autoZero"/>
        <c:crossBetween val="between"/>
        <c:majorUnit val="3"/>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れからSDGsの授業を始めます。今日は、SDGsの17の目標を覚えるだけではなく、2026年時点でどこまで進み、何が残っているのかを考えます。2030年は皆さんにとって遠い未来ではありません。自分の未来と社会の未来をつなげて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ワークシートでは、個人と社会、現在と未来の四つの視点で考えます。よくあるSDGsの授業では、自分にできることを書いて終わることがあります。それも大切ですが、社会の仕組みや未来の視点まで広げることで、より深く考えられ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活動の流れです。最初に一人で考えます。次にペアで共有します。その後、成果と課題の資料を追加して、考えを更新します。最初の考えを変えても構いません。むしろ、新しい情報によって考えを修正することが大切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とめです。SDGsは17の目標を暗記するためだけのものではありません。2026年時点で、進んだこともあれば、残された課題もあります。誰にとって、いつまで、どのような影響があるのかを考えることで、社会をより深く見ることがで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最後に参考資料です。授業ではすべてを生徒に読ませる必要はありませんが、教師は一次資料を確認してから数値や説明を扱います。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ず2030年という数字だけを示します。皆さんは2030年に何歳ですか。中学生にとっては高校生、大学生、社会人など、次の段階を生きている時期です。その未来に、世界と日本がどのような社会であってほしいかを考えるところから始め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SDGsは、Sustainable Development Goals、持続可能な開発目標です。2015年の国連サミットで採択されました。17のゴールと169のターゲットから構成されます。中心となる理念は、誰一人取り残さない、です。これは発展途上国だけの目標ではなく、先進国を含むすべての国が取り組む目標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2026年の国連報告では、傾向を評価できる139のターゲットのうち、順調または中程度の進展は36％です。一方、49％は進展が遅く、15％は2015年より後退しています。ここで大事なのは、単純に成功か失敗かで決めつけないことです。何が進み、何が進んでいないのかを分けて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課題だけを見ると、SDGsはうまくいっていないと感じるかもしれません。しかし、成果もあります。国連のGoal 6の報告では、2015年から2024年の間に、安全に管理された飲料水を利用できる人が9.61億人増えています。衛生設備は12億人、基本的な衛生サービスは16億人増えています。成果と課題の両方を見ることが大切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一方で、まだ大きな課題があります。世界では多くの人が食料不安に直面しています。ジェンダー平等、気候変動、不平等などは、単独で解決できる問題ではなく、互いにつながっています。SDGsは良いことを探して終わるものではなく、社会の複雑な課題を考える道具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ではデータの読み方を確認します。2026年版の報告書に載っているからといって、すべてが2026年に測定されたデータとは限りません。指標によって測定年が違います。数字を見るときには、誰が作った資料か、いつのデータか、何を測っているのかを確認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次に日本の現在地を見ます。日本政府は2025年、VNR、自発的国家レビューを国連で報告しました。日本にも進んでいる分野と課題が残る分野があります。SDGsは遠い国を助ける話だけではありません。日本社会の課題を考える視点でも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今日の中心発問は、2030年に向けて、私たちはどのような社会を選ぶのか、です。どのような社会になるのか、ではありません。自分たちの選択が社会をつくっていくという視点を持って考えます。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4" Type="http://schemas.openxmlformats.org/officeDocument/2006/relationships/chart" Target="/ppt/charts/chart2.xml"/><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31520" y="685800"/>
            <a:ext cx="5760720" cy="685800"/>
          </a:xfrm>
          <a:prstGeom prst="rect">
            <a:avLst/>
          </a:prstGeom>
          <a:noFill/>
          <a:ln/>
        </p:spPr>
        <p:txBody>
          <a:bodyPr wrap="square" lIns="0" tIns="0" rIns="0" bIns="0" rtlCol="0" anchor="ctr"/>
          <a:lstStyle/>
          <a:p>
            <a:pPr indent="0" marL="0">
              <a:buNone/>
            </a:pPr>
            <a:r>
              <a:rPr lang="en-US" sz="3800" b="1" dirty="0">
                <a:solidFill>
                  <a:srgbClr val="17212B"/>
                </a:solidFill>
              </a:rPr>
              <a:t>SDGs 2026</a:t>
            </a:r>
            <a:endParaRPr lang="en-US" sz="3800" dirty="0"/>
          </a:p>
        </p:txBody>
      </p:sp>
      <p:sp>
        <p:nvSpPr>
          <p:cNvPr id="3" name="Text 1"/>
          <p:cNvSpPr/>
          <p:nvPr/>
        </p:nvSpPr>
        <p:spPr>
          <a:xfrm>
            <a:off x="777240" y="1508760"/>
            <a:ext cx="6583680" cy="502920"/>
          </a:xfrm>
          <a:prstGeom prst="rect">
            <a:avLst/>
          </a:prstGeom>
          <a:noFill/>
          <a:ln/>
        </p:spPr>
        <p:txBody>
          <a:bodyPr wrap="square" lIns="0" tIns="0" rIns="0" bIns="0" rtlCol="0" anchor="ctr"/>
          <a:lstStyle/>
          <a:p>
            <a:pPr indent="0" marL="0">
              <a:buNone/>
            </a:pPr>
            <a:r>
              <a:rPr lang="en-US" sz="2600" b="1" dirty="0">
                <a:solidFill>
                  <a:srgbClr val="2E75B6"/>
                </a:solidFill>
              </a:rPr>
              <a:t>1時間で行う授業</a:t>
            </a:r>
            <a:endParaRPr lang="en-US" sz="2600" dirty="0"/>
          </a:p>
        </p:txBody>
      </p:sp>
      <p:pic>
        <p:nvPicPr>
          <p:cNvPr id="4" name="Image 0" descr="/mnt/data/sdgs_ppt_media/image1.png">    </p:cNvPr>
          <p:cNvPicPr>
            <a:picLocks noChangeAspect="1"/>
          </p:cNvPicPr>
          <p:nvPr/>
        </p:nvPicPr>
        <p:blipFill>
          <a:blip r:embed="rId1"/>
          <a:stretch>
            <a:fillRect/>
          </a:stretch>
        </p:blipFill>
        <p:spPr>
          <a:xfrm>
            <a:off x="7680960" y="713232"/>
            <a:ext cx="3200400" cy="1005840"/>
          </a:xfrm>
          <a:prstGeom prst="rect">
            <a:avLst/>
          </a:prstGeom>
        </p:spPr>
      </p:pic>
      <p:pic>
        <p:nvPicPr>
          <p:cNvPr id="5" name="Image 1" descr="/mnt/data/sdgs_ppt_media/image3.png">    </p:cNvPr>
          <p:cNvPicPr>
            <a:picLocks noChangeAspect="1"/>
          </p:cNvPicPr>
          <p:nvPr/>
        </p:nvPicPr>
        <p:blipFill>
          <a:blip r:embed="rId2"/>
          <a:stretch>
            <a:fillRect/>
          </a:stretch>
        </p:blipFill>
        <p:spPr>
          <a:xfrm>
            <a:off x="822960" y="2331720"/>
            <a:ext cx="1234440" cy="1234440"/>
          </a:xfrm>
          <a:prstGeom prst="rect">
            <a:avLst/>
          </a:prstGeom>
        </p:spPr>
      </p:pic>
      <p:pic>
        <p:nvPicPr>
          <p:cNvPr id="6" name="Image 2" descr="/mnt/data/sdgs_ppt_media/image6.png">    </p:cNvPr>
          <p:cNvPicPr>
            <a:picLocks noChangeAspect="1"/>
          </p:cNvPicPr>
          <p:nvPr/>
        </p:nvPicPr>
        <p:blipFill>
          <a:blip r:embed="rId3"/>
          <a:stretch>
            <a:fillRect/>
          </a:stretch>
        </p:blipFill>
        <p:spPr>
          <a:xfrm>
            <a:off x="2313432" y="2331720"/>
            <a:ext cx="1234440" cy="1234440"/>
          </a:xfrm>
          <a:prstGeom prst="rect">
            <a:avLst/>
          </a:prstGeom>
        </p:spPr>
      </p:pic>
      <p:pic>
        <p:nvPicPr>
          <p:cNvPr id="7" name="Image 3" descr="/mnt/data/sdgs_ppt_media/image8.png">    </p:cNvPr>
          <p:cNvPicPr>
            <a:picLocks noChangeAspect="1"/>
          </p:cNvPicPr>
          <p:nvPr/>
        </p:nvPicPr>
        <p:blipFill>
          <a:blip r:embed="rId4"/>
          <a:stretch>
            <a:fillRect/>
          </a:stretch>
        </p:blipFill>
        <p:spPr>
          <a:xfrm>
            <a:off x="3803904" y="2331720"/>
            <a:ext cx="1234440" cy="1234440"/>
          </a:xfrm>
          <a:prstGeom prst="rect">
            <a:avLst/>
          </a:prstGeom>
        </p:spPr>
      </p:pic>
      <p:pic>
        <p:nvPicPr>
          <p:cNvPr id="8" name="Image 4" descr="/mnt/data/sdgs_ppt_media/image12.png">    </p:cNvPr>
          <p:cNvPicPr>
            <a:picLocks noChangeAspect="1"/>
          </p:cNvPicPr>
          <p:nvPr/>
        </p:nvPicPr>
        <p:blipFill>
          <a:blip r:embed="rId5"/>
          <a:stretch>
            <a:fillRect/>
          </a:stretch>
        </p:blipFill>
        <p:spPr>
          <a:xfrm>
            <a:off x="5294376" y="2331720"/>
            <a:ext cx="1234440" cy="1234440"/>
          </a:xfrm>
          <a:prstGeom prst="rect">
            <a:avLst/>
          </a:prstGeom>
        </p:spPr>
      </p:pic>
      <p:pic>
        <p:nvPicPr>
          <p:cNvPr id="9" name="Image 5" descr="/mnt/data/sdgs_ppt_media/image15.png">    </p:cNvPr>
          <p:cNvPicPr>
            <a:picLocks noChangeAspect="1"/>
          </p:cNvPicPr>
          <p:nvPr/>
        </p:nvPicPr>
        <p:blipFill>
          <a:blip r:embed="rId6"/>
          <a:stretch>
            <a:fillRect/>
          </a:stretch>
        </p:blipFill>
        <p:spPr>
          <a:xfrm>
            <a:off x="6784848" y="2331720"/>
            <a:ext cx="1234440" cy="1234440"/>
          </a:xfrm>
          <a:prstGeom prst="rect">
            <a:avLst/>
          </a:prstGeom>
        </p:spPr>
      </p:pic>
      <p:pic>
        <p:nvPicPr>
          <p:cNvPr id="10" name="Image 6" descr="/mnt/data/sdgs_ppt_media/image19.png">    </p:cNvPr>
          <p:cNvPicPr>
            <a:picLocks noChangeAspect="1"/>
          </p:cNvPicPr>
          <p:nvPr/>
        </p:nvPicPr>
        <p:blipFill>
          <a:blip r:embed="rId7"/>
          <a:stretch>
            <a:fillRect/>
          </a:stretch>
        </p:blipFill>
        <p:spPr>
          <a:xfrm>
            <a:off x="8275320" y="2331720"/>
            <a:ext cx="1234440" cy="1234440"/>
          </a:xfrm>
          <a:prstGeom prst="rect">
            <a:avLst/>
          </a:prstGeom>
        </p:spPr>
      </p:pic>
      <p:sp>
        <p:nvSpPr>
          <p:cNvPr id="11" name="Text 2"/>
          <p:cNvSpPr/>
          <p:nvPr/>
        </p:nvSpPr>
        <p:spPr>
          <a:xfrm>
            <a:off x="822960" y="4892040"/>
            <a:ext cx="10515600" cy="822960"/>
          </a:xfrm>
          <a:prstGeom prst="rect">
            <a:avLst/>
          </a:prstGeom>
          <a:noFill/>
          <a:ln/>
        </p:spPr>
        <p:txBody>
          <a:bodyPr wrap="square" lIns="254" tIns="254" rIns="254" bIns="254" rtlCol="0" anchor="ctr">
            <a:normAutofit/>
          </a:bodyPr>
          <a:lstStyle/>
          <a:p>
            <a:pPr indent="0" marL="0">
              <a:buNone/>
            </a:pPr>
            <a:r>
              <a:rPr lang="en-US" sz="2200" b="1" dirty="0">
                <a:solidFill>
                  <a:srgbClr val="17212B"/>
                </a:solidFill>
              </a:rPr>
              <a:t>2030年まで残り4年。</a:t>
            </a:r>
            <a:endParaRPr lang="en-US" sz="2200" dirty="0"/>
          </a:p>
          <a:p>
            <a:pPr indent="0" marL="0">
              <a:buNone/>
            </a:pPr>
            <a:r>
              <a:rPr lang="en-US" sz="2200" b="1" dirty="0">
                <a:solidFill>
                  <a:srgbClr val="17212B"/>
                </a:solidFill>
              </a:rPr>
              <a:t>「知る」だけでなく、現在地を見て考える。</a:t>
            </a:r>
            <a:endParaRPr lang="en-US" sz="2200" dirty="0"/>
          </a:p>
        </p:txBody>
      </p:sp>
      <p:sp>
        <p:nvSpPr>
          <p:cNvPr id="13" name="Text 3"/>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個人・社会／現在・未来</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行動を広げて考える</a:t>
            </a:r>
            <a:endParaRPr lang="en-US" sz="1200" dirty="0"/>
          </a:p>
        </p:txBody>
      </p:sp>
      <p:pic>
        <p:nvPicPr>
          <p:cNvPr id="4" name="Image 0" descr="/mnt/data/pfis_png/pfis-1.png">    </p:cNvPr>
          <p:cNvPicPr>
            <a:picLocks noChangeAspect="1"/>
          </p:cNvPicPr>
          <p:nvPr/>
        </p:nvPicPr>
        <p:blipFill>
          <a:blip r:embed="rId1"/>
          <a:stretch>
            <a:fillRect/>
          </a:stretch>
        </p:blipFill>
        <p:spPr>
          <a:xfrm>
            <a:off x="822960" y="1325880"/>
            <a:ext cx="5486400" cy="4114800"/>
          </a:xfrm>
          <a:prstGeom prst="rect">
            <a:avLst/>
          </a:prstGeom>
        </p:spPr>
      </p:pic>
      <p:sp>
        <p:nvSpPr>
          <p:cNvPr id="5" name="Text 2"/>
          <p:cNvSpPr/>
          <p:nvPr/>
        </p:nvSpPr>
        <p:spPr>
          <a:xfrm>
            <a:off x="6766560" y="1417320"/>
            <a:ext cx="4572000" cy="2926080"/>
          </a:xfrm>
          <a:prstGeom prst="rect">
            <a:avLst/>
          </a:prstGeom>
          <a:noFill/>
          <a:ln/>
        </p:spPr>
        <p:txBody>
          <a:bodyPr wrap="square" lIns="381" tIns="381" rIns="381" bIns="381" rtlCol="0" anchor="ctr">
            <a:normAutofit/>
          </a:bodyPr>
          <a:lstStyle/>
          <a:p>
            <a:r>
              <a:rPr lang="en-US" sz="1800" dirty="0">
                <a:solidFill>
                  <a:srgbClr val="17212B"/>
                </a:solidFill>
                <a:latin typeface="Noto Sans CJK JP" pitchFamily="34" charset="0"/>
                <a:ea typeface="Noto Sans CJK JP" pitchFamily="34" charset="-122"/>
                <a:cs typeface="Noto Sans CJK JP" pitchFamily="34" charset="-120"/>
              </a:rPr>
              <a:t>自分でできること</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周囲と一緒にできること</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社会の仕組みとして必要なこと</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今できることと、将来に向けて必要なことを分ける</a:t>
            </a:r>
            <a:endParaRPr lang="en-US" sz="1800" dirty="0"/>
          </a:p>
        </p:txBody>
      </p:sp>
      <p:sp>
        <p:nvSpPr>
          <p:cNvPr id="6" name="Shape 3"/>
          <p:cNvSpPr/>
          <p:nvPr/>
        </p:nvSpPr>
        <p:spPr>
          <a:xfrm>
            <a:off x="6720840" y="4800600"/>
            <a:ext cx="4663440" cy="731520"/>
          </a:xfrm>
          <a:prstGeom prst="rect">
            <a:avLst/>
          </a:prstGeom>
          <a:solidFill>
            <a:srgbClr val="FFFFFF">
              <a:alpha val="0"/>
            </a:srgbClr>
          </a:solidFill>
          <a:ln w="25400">
            <a:solidFill>
              <a:srgbClr val="F28C28"/>
            </a:solidFill>
            <a:prstDash val="solid"/>
          </a:ln>
        </p:spPr>
      </p:sp>
      <p:sp>
        <p:nvSpPr>
          <p:cNvPr id="7" name="Text 4"/>
          <p:cNvSpPr/>
          <p:nvPr/>
        </p:nvSpPr>
        <p:spPr>
          <a:xfrm>
            <a:off x="6903720" y="4937760"/>
            <a:ext cx="4297680" cy="457200"/>
          </a:xfrm>
          <a:prstGeom prst="rect">
            <a:avLst/>
          </a:prstGeom>
          <a:noFill/>
          <a:ln/>
        </p:spPr>
        <p:txBody>
          <a:bodyPr wrap="square" lIns="0" tIns="0" rIns="0" bIns="0" rtlCol="0" anchor="ctr">
            <a:normAutofit/>
          </a:bodyPr>
          <a:lstStyle/>
          <a:p>
            <a:pPr algn="ctr" indent="0" marL="0">
              <a:buNone/>
            </a:pPr>
            <a:r>
              <a:rPr lang="en-US" sz="2200" b="1" dirty="0">
                <a:solidFill>
                  <a:srgbClr val="F28C28"/>
                </a:solidFill>
              </a:rPr>
              <a:t>「自分にできること」だけで終わらせない</a:t>
            </a:r>
            <a:endParaRPr lang="en-US" sz="2200" dirty="0"/>
          </a:p>
        </p:txBody>
      </p:sp>
      <p:sp>
        <p:nvSpPr>
          <p:cNvPr id="9"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活動の流れ</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考える・共有する・考えを更新する</a:t>
            </a:r>
            <a:endParaRPr lang="en-US" sz="1200" dirty="0"/>
          </a:p>
        </p:txBody>
      </p:sp>
      <p:sp>
        <p:nvSpPr>
          <p:cNvPr id="4" name="Text 2"/>
          <p:cNvSpPr/>
          <p:nvPr/>
        </p:nvSpPr>
        <p:spPr>
          <a:xfrm>
            <a:off x="822960" y="1234440"/>
            <a:ext cx="10515600" cy="3383280"/>
          </a:xfrm>
          <a:prstGeom prst="rect">
            <a:avLst/>
          </a:prstGeom>
          <a:noFill/>
          <a:ln/>
        </p:spPr>
        <p:txBody>
          <a:bodyPr wrap="square" lIns="381" tIns="381" rIns="381" bIns="381" rtlCol="0" anchor="ctr">
            <a:normAutofit/>
          </a:bodyPr>
          <a:lstStyle/>
          <a:p>
            <a:r>
              <a:rPr lang="en-US" sz="2000" dirty="0">
                <a:solidFill>
                  <a:srgbClr val="17212B"/>
                </a:solidFill>
                <a:latin typeface="Noto Sans CJK JP" pitchFamily="34" charset="0"/>
                <a:ea typeface="Noto Sans CJK JP" pitchFamily="34" charset="-122"/>
                <a:cs typeface="Noto Sans CJK JP" pitchFamily="34" charset="-120"/>
              </a:rPr>
              <a:t>1　一人で考える：36％・49％・15％の数字をどう見るか</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2　ペアで共有する：考えが同じか違うかを確認する</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3　資料を追加する：成果と課題を両方見る</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4　考えを更新する：最初の判断を変えてもよい</a:t>
            </a:r>
            <a:endParaRPr lang="en-US" sz="2000" dirty="0"/>
          </a:p>
        </p:txBody>
      </p:sp>
      <p:sp>
        <p:nvSpPr>
          <p:cNvPr id="5" name="Shape 3"/>
          <p:cNvSpPr/>
          <p:nvPr/>
        </p:nvSpPr>
        <p:spPr>
          <a:xfrm>
            <a:off x="914400" y="5257800"/>
            <a:ext cx="10149840" cy="731520"/>
          </a:xfrm>
          <a:prstGeom prst="rect">
            <a:avLst/>
          </a:prstGeom>
          <a:solidFill>
            <a:srgbClr val="FFFFFF">
              <a:alpha val="0"/>
            </a:srgbClr>
          </a:solidFill>
          <a:ln w="25400">
            <a:solidFill>
              <a:srgbClr val="2E7D32"/>
            </a:solidFill>
            <a:prstDash val="solid"/>
          </a:ln>
        </p:spPr>
      </p:sp>
      <p:sp>
        <p:nvSpPr>
          <p:cNvPr id="6" name="Text 4"/>
          <p:cNvSpPr/>
          <p:nvPr/>
        </p:nvSpPr>
        <p:spPr>
          <a:xfrm>
            <a:off x="1097280" y="539496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新しい情報で考えを変えることも学習</a:t>
            </a:r>
            <a:endParaRPr lang="en-US" sz="2200" dirty="0"/>
          </a:p>
        </p:txBody>
      </p:sp>
      <p:sp>
        <p:nvSpPr>
          <p:cNvPr id="8"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まとめ</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SDGsを材料に社会を考える</a:t>
            </a:r>
            <a:endParaRPr lang="en-US" sz="1200" dirty="0"/>
          </a:p>
        </p:txBody>
      </p:sp>
      <p:sp>
        <p:nvSpPr>
          <p:cNvPr id="4" name="Text 2"/>
          <p:cNvSpPr/>
          <p:nvPr/>
        </p:nvSpPr>
        <p:spPr>
          <a:xfrm>
            <a:off x="822960" y="1234440"/>
            <a:ext cx="10515600" cy="329184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SDGsは17の目標を暗記するためだけのものではない</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2026年時点で、進んだことと残された課題の両方がある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「誰にとって」「いつまで」「どのような影響があるか」を考える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2030年の先も、持続可能な社会づくりは続く</a:t>
            </a:r>
            <a:endParaRPr lang="en-US" sz="2100" dirty="0"/>
          </a:p>
        </p:txBody>
      </p:sp>
      <p:sp>
        <p:nvSpPr>
          <p:cNvPr id="5" name="Shape 3"/>
          <p:cNvSpPr/>
          <p:nvPr/>
        </p:nvSpPr>
        <p:spPr>
          <a:xfrm>
            <a:off x="914400" y="5166360"/>
            <a:ext cx="10149840" cy="777240"/>
          </a:xfrm>
          <a:prstGeom prst="rect">
            <a:avLst/>
          </a:prstGeom>
          <a:solidFill>
            <a:srgbClr val="FFFFFF">
              <a:alpha val="0"/>
            </a:srgbClr>
          </a:solidFill>
          <a:ln w="25400">
            <a:solidFill>
              <a:srgbClr val="2E75B6"/>
            </a:solidFill>
            <a:prstDash val="solid"/>
          </a:ln>
        </p:spPr>
      </p:sp>
      <p:sp>
        <p:nvSpPr>
          <p:cNvPr id="6" name="Text 4"/>
          <p:cNvSpPr/>
          <p:nvPr/>
        </p:nvSpPr>
        <p:spPr>
          <a:xfrm>
            <a:off x="1097280" y="5303520"/>
            <a:ext cx="9784080" cy="502920"/>
          </a:xfrm>
          <a:prstGeom prst="rect">
            <a:avLst/>
          </a:prstGeom>
          <a:noFill/>
          <a:ln/>
        </p:spPr>
        <p:txBody>
          <a:bodyPr wrap="square" lIns="0" tIns="0" rIns="0" bIns="0" rtlCol="0" anchor="ctr">
            <a:normAutofit/>
          </a:bodyPr>
          <a:lstStyle/>
          <a:p>
            <a:pPr algn="ctr" indent="0" marL="0">
              <a:buNone/>
            </a:pPr>
            <a:r>
              <a:rPr lang="en-US" sz="2200" b="1" dirty="0">
                <a:solidFill>
                  <a:srgbClr val="2E75B6"/>
                </a:solidFill>
              </a:rPr>
              <a:t>SDGsを教える授業から、SDGsを使って考える授業へ</a:t>
            </a:r>
            <a:endParaRPr lang="en-US" sz="2200" dirty="0"/>
          </a:p>
        </p:txBody>
      </p:sp>
      <p:sp>
        <p:nvSpPr>
          <p:cNvPr id="8"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参考資料</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授業者が事前確認する一次資料</a:t>
            </a:r>
            <a:endParaRPr lang="en-US" sz="1200" dirty="0"/>
          </a:p>
        </p:txBody>
      </p:sp>
      <p:sp>
        <p:nvSpPr>
          <p:cNvPr id="4" name="Text 2"/>
          <p:cNvSpPr/>
          <p:nvPr/>
        </p:nvSpPr>
        <p:spPr>
          <a:xfrm>
            <a:off x="731520" y="1234440"/>
            <a:ext cx="10881360" cy="4846320"/>
          </a:xfrm>
          <a:prstGeom prst="rect">
            <a:avLst/>
          </a:prstGeom>
          <a:noFill/>
          <a:ln/>
        </p:spPr>
        <p:txBody>
          <a:bodyPr wrap="square" lIns="381" tIns="381" rIns="381" bIns="381" rtlCol="0" anchor="ctr">
            <a:normAutofit/>
          </a:bodyPr>
          <a:lstStyle/>
          <a:p>
            <a:r>
              <a:rPr lang="en-US" sz="1300" dirty="0">
                <a:solidFill>
                  <a:srgbClr val="17212B"/>
                </a:solidFill>
                <a:latin typeface="Noto Sans CJK JP" pitchFamily="34" charset="0"/>
                <a:ea typeface="Noto Sans CJK JP" pitchFamily="34" charset="-122"/>
                <a:cs typeface="Noto Sans CJK JP" pitchFamily="34" charset="-120"/>
              </a:rPr>
              <a:t>United Nations, The Sustainable Development Goals Report 2026: https://unstats.un.org/sdgs/report/2026/</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United Nations, Transforming our world: the 2030 Agenda for Sustainable Development: https://sdgs.un.org/2030agenda</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外務省「SDGsとは？」: https://www.mofa.go.jp/mofaj/gaiko/oda/sdgs/about/index.html</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外務省「VNR2025」: https://www.mofa.go.jp/mofaj/gaiko/oda/sdgs/vnr/index2025.html</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文部科学省「ESD」: https://www.mext.go.jp/unesco/004/1339970.htm</a:t>
            </a:r>
            <a:endParaRPr lang="en-US" sz="1300" dirty="0"/>
          </a:p>
        </p:txBody>
      </p:sp>
      <p:sp>
        <p:nvSpPr>
          <p:cNvPr id="6" name="Text 3"/>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各URLは配布資料・読み原稿に掲載</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2030年の自分</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導入：未来を自分ごとにする</a:t>
            </a:r>
            <a:endParaRPr lang="en-US" sz="1200" dirty="0"/>
          </a:p>
        </p:txBody>
      </p:sp>
      <p:sp>
        <p:nvSpPr>
          <p:cNvPr id="4" name="Text 2"/>
          <p:cNvSpPr/>
          <p:nvPr/>
        </p:nvSpPr>
        <p:spPr>
          <a:xfrm>
            <a:off x="822960" y="1508760"/>
            <a:ext cx="4206240" cy="1325880"/>
          </a:xfrm>
          <a:prstGeom prst="rect">
            <a:avLst/>
          </a:prstGeom>
          <a:noFill/>
          <a:ln/>
        </p:spPr>
        <p:txBody>
          <a:bodyPr wrap="square" lIns="0" tIns="0" rIns="0" bIns="0" rtlCol="0" anchor="ctr"/>
          <a:lstStyle/>
          <a:p>
            <a:pPr indent="0" marL="0">
              <a:buNone/>
            </a:pPr>
            <a:r>
              <a:rPr lang="en-US" sz="7400" b="1" dirty="0">
                <a:solidFill>
                  <a:srgbClr val="2E75B6"/>
                </a:solidFill>
              </a:rPr>
              <a:t>2030</a:t>
            </a:r>
            <a:endParaRPr lang="en-US" sz="7400" dirty="0"/>
          </a:p>
        </p:txBody>
      </p:sp>
      <p:sp>
        <p:nvSpPr>
          <p:cNvPr id="5" name="Text 3"/>
          <p:cNvSpPr/>
          <p:nvPr/>
        </p:nvSpPr>
        <p:spPr>
          <a:xfrm>
            <a:off x="5486400" y="1417320"/>
            <a:ext cx="5852160" cy="228600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2030年、あなたは何歳か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どこで何をしている時期か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その時の社会はどうなっていてほしいか</a:t>
            </a:r>
            <a:endParaRPr lang="en-US" sz="2100" dirty="0"/>
          </a:p>
        </p:txBody>
      </p:sp>
      <p:sp>
        <p:nvSpPr>
          <p:cNvPr id="6" name="Shape 4"/>
          <p:cNvSpPr/>
          <p:nvPr/>
        </p:nvSpPr>
        <p:spPr>
          <a:xfrm>
            <a:off x="914400" y="4160520"/>
            <a:ext cx="10149840" cy="1005840"/>
          </a:xfrm>
          <a:prstGeom prst="rect">
            <a:avLst/>
          </a:prstGeom>
          <a:solidFill>
            <a:srgbClr val="FFFFFF">
              <a:alpha val="0"/>
            </a:srgbClr>
          </a:solidFill>
          <a:ln w="25400">
            <a:solidFill>
              <a:srgbClr val="2E7D32"/>
            </a:solidFill>
            <a:prstDash val="solid"/>
          </a:ln>
        </p:spPr>
      </p:sp>
      <p:sp>
        <p:nvSpPr>
          <p:cNvPr id="7" name="Text 5"/>
          <p:cNvSpPr/>
          <p:nvPr/>
        </p:nvSpPr>
        <p:spPr>
          <a:xfrm>
            <a:off x="1097280" y="4297680"/>
            <a:ext cx="9784080" cy="73152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SDGsは「遠い世界の話」だけではない</a:t>
            </a:r>
            <a:endParaRPr lang="en-US" sz="2200" dirty="0"/>
          </a:p>
        </p:txBody>
      </p:sp>
      <p:sp>
        <p:nvSpPr>
          <p:cNvPr id="9" name="Text 6"/>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SDGsの基本</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17ゴール・169ターゲット・誰一人取り残さない</a:t>
            </a:r>
            <a:endParaRPr lang="en-US" sz="1200" dirty="0"/>
          </a:p>
        </p:txBody>
      </p:sp>
      <p:pic>
        <p:nvPicPr>
          <p:cNvPr id="4" name="Image 0" descr="/mnt/data/sdgs_ppt_media/image1.png">    </p:cNvPr>
          <p:cNvPicPr>
            <a:picLocks noChangeAspect="1"/>
          </p:cNvPicPr>
          <p:nvPr/>
        </p:nvPicPr>
        <p:blipFill>
          <a:blip r:embed="rId1"/>
          <a:stretch>
            <a:fillRect/>
          </a:stretch>
        </p:blipFill>
        <p:spPr>
          <a:xfrm>
            <a:off x="777240" y="1508760"/>
            <a:ext cx="3200400" cy="1005840"/>
          </a:xfrm>
          <a:prstGeom prst="rect">
            <a:avLst/>
          </a:prstGeom>
        </p:spPr>
      </p:pic>
      <p:sp>
        <p:nvSpPr>
          <p:cNvPr id="5" name="Text 2"/>
          <p:cNvSpPr/>
          <p:nvPr/>
        </p:nvSpPr>
        <p:spPr>
          <a:xfrm>
            <a:off x="4572000" y="1051560"/>
            <a:ext cx="1554480" cy="731520"/>
          </a:xfrm>
          <a:prstGeom prst="rect">
            <a:avLst/>
          </a:prstGeom>
          <a:noFill/>
          <a:ln/>
        </p:spPr>
        <p:txBody>
          <a:bodyPr wrap="square" lIns="0" tIns="0" rIns="0" bIns="0" rtlCol="0" anchor="ctr"/>
          <a:lstStyle/>
          <a:p>
            <a:pPr algn="ctr" indent="0" marL="0">
              <a:buNone/>
            </a:pPr>
            <a:r>
              <a:rPr lang="en-US" sz="3400" b="1" dirty="0">
                <a:solidFill>
                  <a:srgbClr val="D62828"/>
                </a:solidFill>
              </a:rPr>
              <a:t>17</a:t>
            </a:r>
            <a:endParaRPr lang="en-US" sz="3400" dirty="0"/>
          </a:p>
        </p:txBody>
      </p:sp>
      <p:sp>
        <p:nvSpPr>
          <p:cNvPr id="6" name="Text 3"/>
          <p:cNvSpPr/>
          <p:nvPr/>
        </p:nvSpPr>
        <p:spPr>
          <a:xfrm>
            <a:off x="6400800" y="1133856"/>
            <a:ext cx="3749040" cy="502920"/>
          </a:xfrm>
          <a:prstGeom prst="rect">
            <a:avLst/>
          </a:prstGeom>
          <a:noFill/>
          <a:ln/>
        </p:spPr>
        <p:txBody>
          <a:bodyPr wrap="square" lIns="0" tIns="0" rIns="0" bIns="0" rtlCol="0" anchor="ctr">
            <a:normAutofit/>
          </a:bodyPr>
          <a:lstStyle/>
          <a:p>
            <a:pPr indent="0" marL="0">
              <a:buNone/>
            </a:pPr>
            <a:r>
              <a:rPr lang="en-US" sz="1500" b="1" dirty="0">
                <a:solidFill>
                  <a:srgbClr val="17212B"/>
                </a:solidFill>
              </a:rPr>
              <a:t>ゴール</a:t>
            </a:r>
            <a:endParaRPr lang="en-US" sz="1500" dirty="0"/>
          </a:p>
        </p:txBody>
      </p:sp>
      <p:sp>
        <p:nvSpPr>
          <p:cNvPr id="7" name="Text 4"/>
          <p:cNvSpPr/>
          <p:nvPr/>
        </p:nvSpPr>
        <p:spPr>
          <a:xfrm>
            <a:off x="4572000" y="1920240"/>
            <a:ext cx="1554480" cy="731520"/>
          </a:xfrm>
          <a:prstGeom prst="rect">
            <a:avLst/>
          </a:prstGeom>
          <a:noFill/>
          <a:ln/>
        </p:spPr>
        <p:txBody>
          <a:bodyPr wrap="square" lIns="0" tIns="0" rIns="0" bIns="0" rtlCol="0" anchor="ctr"/>
          <a:lstStyle/>
          <a:p>
            <a:pPr algn="ctr" indent="0" marL="0">
              <a:buNone/>
            </a:pPr>
            <a:r>
              <a:rPr lang="en-US" sz="3400" b="1" dirty="0">
                <a:solidFill>
                  <a:srgbClr val="F28C28"/>
                </a:solidFill>
              </a:rPr>
              <a:t>169</a:t>
            </a:r>
            <a:endParaRPr lang="en-US" sz="3400" dirty="0"/>
          </a:p>
        </p:txBody>
      </p:sp>
      <p:sp>
        <p:nvSpPr>
          <p:cNvPr id="8" name="Text 5"/>
          <p:cNvSpPr/>
          <p:nvPr/>
        </p:nvSpPr>
        <p:spPr>
          <a:xfrm>
            <a:off x="6400800" y="2002536"/>
            <a:ext cx="3749040" cy="502920"/>
          </a:xfrm>
          <a:prstGeom prst="rect">
            <a:avLst/>
          </a:prstGeom>
          <a:noFill/>
          <a:ln/>
        </p:spPr>
        <p:txBody>
          <a:bodyPr wrap="square" lIns="0" tIns="0" rIns="0" bIns="0" rtlCol="0" anchor="ctr">
            <a:normAutofit/>
          </a:bodyPr>
          <a:lstStyle/>
          <a:p>
            <a:pPr indent="0" marL="0">
              <a:buNone/>
            </a:pPr>
            <a:r>
              <a:rPr lang="en-US" sz="1500" b="1" dirty="0">
                <a:solidFill>
                  <a:srgbClr val="17212B"/>
                </a:solidFill>
              </a:rPr>
              <a:t>ターゲット</a:t>
            </a:r>
            <a:endParaRPr lang="en-US" sz="1500" dirty="0"/>
          </a:p>
        </p:txBody>
      </p:sp>
      <p:sp>
        <p:nvSpPr>
          <p:cNvPr id="9" name="Shape 6"/>
          <p:cNvSpPr/>
          <p:nvPr/>
        </p:nvSpPr>
        <p:spPr>
          <a:xfrm>
            <a:off x="914400" y="3657600"/>
            <a:ext cx="10241280" cy="1143000"/>
          </a:xfrm>
          <a:prstGeom prst="rect">
            <a:avLst/>
          </a:prstGeom>
          <a:solidFill>
            <a:srgbClr val="FFFFFF">
              <a:alpha val="0"/>
            </a:srgbClr>
          </a:solidFill>
          <a:ln w="25400">
            <a:solidFill>
              <a:srgbClr val="2E75B6"/>
            </a:solidFill>
            <a:prstDash val="solid"/>
          </a:ln>
        </p:spPr>
      </p:sp>
      <p:sp>
        <p:nvSpPr>
          <p:cNvPr id="10" name="Text 7"/>
          <p:cNvSpPr/>
          <p:nvPr/>
        </p:nvSpPr>
        <p:spPr>
          <a:xfrm>
            <a:off x="1097280" y="3794760"/>
            <a:ext cx="9875520" cy="868680"/>
          </a:xfrm>
          <a:prstGeom prst="rect">
            <a:avLst/>
          </a:prstGeom>
          <a:noFill/>
          <a:ln/>
        </p:spPr>
        <p:txBody>
          <a:bodyPr wrap="square" lIns="0" tIns="0" rIns="0" bIns="0" rtlCol="0" anchor="ctr">
            <a:normAutofit/>
          </a:bodyPr>
          <a:lstStyle/>
          <a:p>
            <a:pPr algn="ctr" indent="0" marL="0">
              <a:buNone/>
            </a:pPr>
            <a:r>
              <a:rPr lang="en-US" sz="2200" b="1" dirty="0">
                <a:solidFill>
                  <a:srgbClr val="2E75B6"/>
                </a:solidFill>
              </a:rPr>
              <a:t>誰一人取り残さない</a:t>
            </a:r>
            <a:endParaRPr lang="en-US" sz="2200" dirty="0"/>
          </a:p>
        </p:txBody>
      </p:sp>
      <p:sp>
        <p:nvSpPr>
          <p:cNvPr id="11" name="Text 8"/>
          <p:cNvSpPr/>
          <p:nvPr/>
        </p:nvSpPr>
        <p:spPr>
          <a:xfrm>
            <a:off x="960120" y="5212080"/>
            <a:ext cx="10149840" cy="457200"/>
          </a:xfrm>
          <a:prstGeom prst="rect">
            <a:avLst/>
          </a:prstGeom>
          <a:noFill/>
          <a:ln/>
        </p:spPr>
        <p:txBody>
          <a:bodyPr wrap="square" lIns="0" tIns="0" rIns="0" bIns="0" rtlCol="0" anchor="ctr">
            <a:normAutofit/>
          </a:bodyPr>
          <a:lstStyle/>
          <a:p>
            <a:pPr indent="0" marL="0">
              <a:buNone/>
            </a:pPr>
            <a:r>
              <a:rPr lang="en-US" sz="1600" dirty="0">
                <a:solidFill>
                  <a:srgbClr val="17212B"/>
                </a:solidFill>
              </a:rPr>
              <a:t>2015年の国連サミットで採択された、2030年までの国際目標です。</a:t>
            </a:r>
            <a:endParaRPr lang="en-US" sz="1600" dirty="0"/>
          </a:p>
        </p:txBody>
      </p:sp>
      <p:sp>
        <p:nvSpPr>
          <p:cNvPr id="13" name="Text 9"/>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出典：外務省「SDGsとは？」／国連 2030 Agenda</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2026年の現在地</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目標達成に向けた進捗を数字で見る</a:t>
            </a:r>
            <a:endParaRPr lang="en-US" sz="1200" dirty="0"/>
          </a:p>
        </p:txBody>
      </p:sp>
      <p:graphicFrame>
        <p:nvGraphicFramePr>
          <p:cNvPr id="4" name="Chart 0" descr=""/>
          <p:cNvGraphicFramePr/>
          <p:nvPr/>
        </p:nvGraphicFramePr>
        <p:xfrm>
          <a:off x="822960" y="1143000"/>
          <a:ext cx="5486400" cy="420624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6675120" y="1325880"/>
            <a:ext cx="4754880" cy="3108960"/>
          </a:xfrm>
          <a:prstGeom prst="rect">
            <a:avLst/>
          </a:prstGeom>
          <a:noFill/>
          <a:ln/>
        </p:spPr>
        <p:txBody>
          <a:bodyPr wrap="square" lIns="381" tIns="381" rIns="381" bIns="381" rtlCol="0" anchor="ctr">
            <a:normAutofit/>
          </a:bodyPr>
          <a:lstStyle/>
          <a:p>
            <a:r>
              <a:rPr lang="en-US" sz="1900" dirty="0">
                <a:solidFill>
                  <a:srgbClr val="17212B"/>
                </a:solidFill>
                <a:latin typeface="Noto Sans CJK JP" pitchFamily="34" charset="0"/>
                <a:ea typeface="Noto Sans CJK JP" pitchFamily="34" charset="-122"/>
                <a:cs typeface="Noto Sans CJK JP" pitchFamily="34" charset="-120"/>
              </a:rPr>
              <a:t>139ターゲットの傾向を評価</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36％：順調または中程度の進展</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49％：進展が遅い</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15％：2015年より後退</a:t>
            </a:r>
            <a:endParaRPr lang="en-US" sz="1900" dirty="0"/>
          </a:p>
        </p:txBody>
      </p:sp>
      <p:sp>
        <p:nvSpPr>
          <p:cNvPr id="6" name="Shape 3"/>
          <p:cNvSpPr/>
          <p:nvPr/>
        </p:nvSpPr>
        <p:spPr>
          <a:xfrm>
            <a:off x="6583680" y="4617720"/>
            <a:ext cx="4754880" cy="777240"/>
          </a:xfrm>
          <a:prstGeom prst="rect">
            <a:avLst/>
          </a:prstGeom>
          <a:solidFill>
            <a:srgbClr val="FFFFFF">
              <a:alpha val="0"/>
            </a:srgbClr>
          </a:solidFill>
          <a:ln w="25400">
            <a:solidFill>
              <a:srgbClr val="F28C28"/>
            </a:solidFill>
            <a:prstDash val="solid"/>
          </a:ln>
        </p:spPr>
      </p:sp>
      <p:sp>
        <p:nvSpPr>
          <p:cNvPr id="7" name="Text 4"/>
          <p:cNvSpPr/>
          <p:nvPr/>
        </p:nvSpPr>
        <p:spPr>
          <a:xfrm>
            <a:off x="6766560" y="4754880"/>
            <a:ext cx="4389120" cy="502920"/>
          </a:xfrm>
          <a:prstGeom prst="rect">
            <a:avLst/>
          </a:prstGeom>
          <a:noFill/>
          <a:ln/>
        </p:spPr>
        <p:txBody>
          <a:bodyPr wrap="square" lIns="0" tIns="0" rIns="0" bIns="0" rtlCol="0" anchor="ctr">
            <a:normAutofit/>
          </a:bodyPr>
          <a:lstStyle/>
          <a:p>
            <a:pPr algn="ctr" indent="0" marL="0">
              <a:buNone/>
            </a:pPr>
            <a:r>
              <a:rPr lang="en-US" sz="2200" b="1" dirty="0">
                <a:solidFill>
                  <a:srgbClr val="F28C28"/>
                </a:solidFill>
              </a:rPr>
              <a:t>「順調」とは言い切れないが、成果もある</a:t>
            </a:r>
            <a:endParaRPr lang="en-US" sz="2200" dirty="0"/>
          </a:p>
        </p:txBody>
      </p:sp>
      <p:sp>
        <p:nvSpPr>
          <p:cNvPr id="9"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出典：United Nations, The Sustainable Development Goals Report 2026</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成果も見る</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問題だけでなく、進んだことも確認する</a:t>
            </a:r>
            <a:endParaRPr lang="en-US" sz="1200" dirty="0"/>
          </a:p>
        </p:txBody>
      </p:sp>
      <p:sp>
        <p:nvSpPr>
          <p:cNvPr id="4" name="Text 2"/>
          <p:cNvSpPr/>
          <p:nvPr/>
        </p:nvSpPr>
        <p:spPr>
          <a:xfrm>
            <a:off x="822960" y="1234440"/>
            <a:ext cx="6583680" cy="3017520"/>
          </a:xfrm>
          <a:prstGeom prst="rect">
            <a:avLst/>
          </a:prstGeom>
          <a:noFill/>
          <a:ln/>
        </p:spPr>
        <p:txBody>
          <a:bodyPr wrap="square" lIns="381" tIns="381" rIns="381" bIns="381" rtlCol="0" anchor="ctr">
            <a:normAutofit/>
          </a:bodyPr>
          <a:lstStyle/>
          <a:p>
            <a:r>
              <a:rPr lang="en-US" sz="1800" dirty="0">
                <a:solidFill>
                  <a:srgbClr val="17212B"/>
                </a:solidFill>
                <a:latin typeface="Noto Sans CJK JP" pitchFamily="34" charset="0"/>
                <a:ea typeface="Noto Sans CJK JP" pitchFamily="34" charset="-122"/>
                <a:cs typeface="Noto Sans CJK JP" pitchFamily="34" charset="-120"/>
              </a:rPr>
              <a:t>2015〜2024年：安全に管理された飲料水を利用できる人が9.61億人増加</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安全に管理された衛生設備を利用できる人が12億人増加</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基本的な衛生サービスを利用できる人が16億人増加</a:t>
            </a:r>
            <a:endParaRPr lang="en-US" sz="1800" dirty="0"/>
          </a:p>
        </p:txBody>
      </p:sp>
      <p:pic>
        <p:nvPicPr>
          <p:cNvPr id="5" name="Image 0" descr="/mnt/data/sdgs_ppt_media/image8.png">    </p:cNvPr>
          <p:cNvPicPr>
            <a:picLocks noChangeAspect="1"/>
          </p:cNvPicPr>
          <p:nvPr/>
        </p:nvPicPr>
        <p:blipFill>
          <a:blip r:embed="rId1"/>
          <a:stretch>
            <a:fillRect/>
          </a:stretch>
        </p:blipFill>
        <p:spPr>
          <a:xfrm>
            <a:off x="8046720" y="1143000"/>
            <a:ext cx="1143000" cy="1143000"/>
          </a:xfrm>
          <a:prstGeom prst="rect">
            <a:avLst/>
          </a:prstGeom>
        </p:spPr>
      </p:pic>
      <p:pic>
        <p:nvPicPr>
          <p:cNvPr id="6" name="Image 1" descr="/mnt/data/sdgs_ppt_media/image5.png">    </p:cNvPr>
          <p:cNvPicPr>
            <a:picLocks noChangeAspect="1"/>
          </p:cNvPicPr>
          <p:nvPr/>
        </p:nvPicPr>
        <p:blipFill>
          <a:blip r:embed="rId2"/>
          <a:stretch>
            <a:fillRect/>
          </a:stretch>
        </p:blipFill>
        <p:spPr>
          <a:xfrm>
            <a:off x="9509760" y="1143000"/>
            <a:ext cx="1143000" cy="1143000"/>
          </a:xfrm>
          <a:prstGeom prst="rect">
            <a:avLst/>
          </a:prstGeom>
        </p:spPr>
      </p:pic>
      <p:pic>
        <p:nvPicPr>
          <p:cNvPr id="7" name="Image 2" descr="/mnt/data/sdgs_ppt_media/image19.png">    </p:cNvPr>
          <p:cNvPicPr>
            <a:picLocks noChangeAspect="1"/>
          </p:cNvPicPr>
          <p:nvPr/>
        </p:nvPicPr>
        <p:blipFill>
          <a:blip r:embed="rId3"/>
          <a:stretch>
            <a:fillRect/>
          </a:stretch>
        </p:blipFill>
        <p:spPr>
          <a:xfrm>
            <a:off x="10972800" y="1143000"/>
            <a:ext cx="1143000" cy="1143000"/>
          </a:xfrm>
          <a:prstGeom prst="rect">
            <a:avLst/>
          </a:prstGeom>
        </p:spPr>
      </p:pic>
      <p:graphicFrame>
        <p:nvGraphicFramePr>
          <p:cNvPr id="8" name="Chart 0" descr=""/>
          <p:cNvGraphicFramePr/>
          <p:nvPr/>
        </p:nvGraphicFramePr>
        <p:xfrm>
          <a:off x="1005840" y="4617720"/>
          <a:ext cx="10058400" cy="1234440"/>
        </p:xfrm>
        <a:graphic xmlns:a="http://schemas.openxmlformats.org/drawingml/2006/main">
          <a:graphicData uri="http://schemas.openxmlformats.org/drawingml/2006/chart">
            <c:chart xmlns:c="http://schemas.openxmlformats.org/drawingml/2006/chart" r:id="rId4"/>
          </a:graphicData>
        </a:graphic>
      </p:graphicFrame>
      <p:sp>
        <p:nvSpPr>
          <p:cNvPr id="10" name="Text 3"/>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出典：United Nations SDG Report 2026, Goal 6</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課題も見る</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残された問題を確認する</a:t>
            </a:r>
            <a:endParaRPr lang="en-US" sz="1200" dirty="0"/>
          </a:p>
        </p:txBody>
      </p:sp>
      <p:pic>
        <p:nvPicPr>
          <p:cNvPr id="4" name="Image 0" descr="/mnt/data/sdgs_ppt_media/image4.png">    </p:cNvPr>
          <p:cNvPicPr>
            <a:picLocks noChangeAspect="1"/>
          </p:cNvPicPr>
          <p:nvPr/>
        </p:nvPicPr>
        <p:blipFill>
          <a:blip r:embed="rId1"/>
          <a:stretch>
            <a:fillRect/>
          </a:stretch>
        </p:blipFill>
        <p:spPr>
          <a:xfrm>
            <a:off x="822960" y="1234440"/>
            <a:ext cx="1325880" cy="1325880"/>
          </a:xfrm>
          <a:prstGeom prst="rect">
            <a:avLst/>
          </a:prstGeom>
        </p:spPr>
      </p:pic>
      <p:pic>
        <p:nvPicPr>
          <p:cNvPr id="5" name="Image 1" descr="/mnt/data/sdgs_ppt_media/image7.png">    </p:cNvPr>
          <p:cNvPicPr>
            <a:picLocks noChangeAspect="1"/>
          </p:cNvPicPr>
          <p:nvPr/>
        </p:nvPicPr>
        <p:blipFill>
          <a:blip r:embed="rId2"/>
          <a:stretch>
            <a:fillRect/>
          </a:stretch>
        </p:blipFill>
        <p:spPr>
          <a:xfrm>
            <a:off x="2514600" y="1234440"/>
            <a:ext cx="1325880" cy="1325880"/>
          </a:xfrm>
          <a:prstGeom prst="rect">
            <a:avLst/>
          </a:prstGeom>
        </p:spPr>
      </p:pic>
      <p:pic>
        <p:nvPicPr>
          <p:cNvPr id="6" name="Image 2" descr="/mnt/data/sdgs_ppt_media/image12.png">    </p:cNvPr>
          <p:cNvPicPr>
            <a:picLocks noChangeAspect="1"/>
          </p:cNvPicPr>
          <p:nvPr/>
        </p:nvPicPr>
        <p:blipFill>
          <a:blip r:embed="rId3"/>
          <a:stretch>
            <a:fillRect/>
          </a:stretch>
        </p:blipFill>
        <p:spPr>
          <a:xfrm>
            <a:off x="4206240" y="1234440"/>
            <a:ext cx="1325880" cy="1325880"/>
          </a:xfrm>
          <a:prstGeom prst="rect">
            <a:avLst/>
          </a:prstGeom>
        </p:spPr>
      </p:pic>
      <p:pic>
        <p:nvPicPr>
          <p:cNvPr id="7" name="Image 3" descr="/mnt/data/sdgs_ppt_media/image15.png">    </p:cNvPr>
          <p:cNvPicPr>
            <a:picLocks noChangeAspect="1"/>
          </p:cNvPicPr>
          <p:nvPr/>
        </p:nvPicPr>
        <p:blipFill>
          <a:blip r:embed="rId4"/>
          <a:stretch>
            <a:fillRect/>
          </a:stretch>
        </p:blipFill>
        <p:spPr>
          <a:xfrm>
            <a:off x="5897880" y="1234440"/>
            <a:ext cx="1325880" cy="1325880"/>
          </a:xfrm>
          <a:prstGeom prst="rect">
            <a:avLst/>
          </a:prstGeom>
        </p:spPr>
      </p:pic>
      <p:sp>
        <p:nvSpPr>
          <p:cNvPr id="8" name="Text 2"/>
          <p:cNvSpPr/>
          <p:nvPr/>
        </p:nvSpPr>
        <p:spPr>
          <a:xfrm>
            <a:off x="914400" y="2971800"/>
            <a:ext cx="10241280" cy="2194560"/>
          </a:xfrm>
          <a:prstGeom prst="rect">
            <a:avLst/>
          </a:prstGeom>
          <a:noFill/>
          <a:ln/>
        </p:spPr>
        <p:txBody>
          <a:bodyPr wrap="square" lIns="381" tIns="381" rIns="381" bIns="381" rtlCol="0" anchor="ctr">
            <a:normAutofit/>
          </a:bodyPr>
          <a:lstStyle/>
          <a:p>
            <a:r>
              <a:rPr lang="en-US" sz="1900" dirty="0">
                <a:solidFill>
                  <a:srgbClr val="17212B"/>
                </a:solidFill>
                <a:latin typeface="Noto Sans CJK JP" pitchFamily="34" charset="0"/>
                <a:ea typeface="Noto Sans CJK JP" pitchFamily="34" charset="-122"/>
                <a:cs typeface="Noto Sans CJK JP" pitchFamily="34" charset="-120"/>
              </a:rPr>
              <a:t>世界では約23億人が中度または重度の食料不安に直面しています</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ジェンダー平等は、多くのターゲットで達成軌道に乗っていません</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気候変動、生物多様性、不平等などは複合的につながっています</a:t>
            </a:r>
            <a:endParaRPr lang="en-US" sz="1900" dirty="0"/>
          </a:p>
        </p:txBody>
      </p:sp>
      <p:sp>
        <p:nvSpPr>
          <p:cNvPr id="9" name="Shape 3"/>
          <p:cNvSpPr/>
          <p:nvPr/>
        </p:nvSpPr>
        <p:spPr>
          <a:xfrm>
            <a:off x="914400" y="5440680"/>
            <a:ext cx="10241280" cy="594360"/>
          </a:xfrm>
          <a:prstGeom prst="rect">
            <a:avLst/>
          </a:prstGeom>
          <a:solidFill>
            <a:srgbClr val="FFFFFF">
              <a:alpha val="0"/>
            </a:srgbClr>
          </a:solidFill>
          <a:ln w="25400">
            <a:solidFill>
              <a:srgbClr val="D62828"/>
            </a:solidFill>
            <a:prstDash val="solid"/>
          </a:ln>
        </p:spPr>
      </p:sp>
      <p:sp>
        <p:nvSpPr>
          <p:cNvPr id="10" name="Text 4"/>
          <p:cNvSpPr/>
          <p:nvPr/>
        </p:nvSpPr>
        <p:spPr>
          <a:xfrm>
            <a:off x="1097280" y="5577840"/>
            <a:ext cx="9875520" cy="320040"/>
          </a:xfrm>
          <a:prstGeom prst="rect">
            <a:avLst/>
          </a:prstGeom>
          <a:noFill/>
          <a:ln/>
        </p:spPr>
        <p:txBody>
          <a:bodyPr wrap="square" lIns="0" tIns="0" rIns="0" bIns="0" rtlCol="0" anchor="ctr">
            <a:normAutofit/>
          </a:bodyPr>
          <a:lstStyle/>
          <a:p>
            <a:pPr algn="ctr" indent="0" marL="0">
              <a:buNone/>
            </a:pPr>
            <a:r>
              <a:rPr lang="en-US" sz="2200" b="1" dirty="0">
                <a:solidFill>
                  <a:srgbClr val="D62828"/>
                </a:solidFill>
              </a:rPr>
              <a:t>SDGsは「良いこと探し」ではなく、複雑な課題を考える道具</a:t>
            </a:r>
            <a:endParaRPr lang="en-US" sz="2200" dirty="0"/>
          </a:p>
        </p:txBody>
      </p:sp>
      <p:sp>
        <p:nvSpPr>
          <p:cNvPr id="12"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出典：United Nations, The Sustainable Development Goals Report 2026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データの読み方</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「2026年版」でも測定年は指標で異なる</a:t>
            </a:r>
            <a:endParaRPr lang="en-US" sz="1200" dirty="0"/>
          </a:p>
        </p:txBody>
      </p:sp>
      <p:sp>
        <p:nvSpPr>
          <p:cNvPr id="4" name="Text 2"/>
          <p:cNvSpPr/>
          <p:nvPr/>
        </p:nvSpPr>
        <p:spPr>
          <a:xfrm>
            <a:off x="822960" y="1325880"/>
            <a:ext cx="5486400" cy="310896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報告書の公表年と、データの測定年は同じとは限らない</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世界平均と日本の状況は同じとは限らない</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数値を見るときは、出典・年・対象を確認する</a:t>
            </a:r>
            <a:endParaRPr lang="en-US" sz="2100" dirty="0"/>
          </a:p>
        </p:txBody>
      </p:sp>
      <p:sp>
        <p:nvSpPr>
          <p:cNvPr id="5" name="Text 3"/>
          <p:cNvSpPr/>
          <p:nvPr/>
        </p:nvSpPr>
        <p:spPr>
          <a:xfrm>
            <a:off x="6766560" y="1508760"/>
            <a:ext cx="4389120" cy="365760"/>
          </a:xfrm>
          <a:prstGeom prst="rect">
            <a:avLst/>
          </a:prstGeom>
          <a:noFill/>
          <a:ln/>
        </p:spPr>
        <p:txBody>
          <a:bodyPr wrap="square" lIns="0" tIns="0" rIns="0" bIns="0" rtlCol="0" anchor="ctr"/>
          <a:lstStyle/>
          <a:p>
            <a:pPr indent="0" marL="0">
              <a:buNone/>
            </a:pPr>
            <a:r>
              <a:rPr lang="en-US" sz="2400" b="1" dirty="0">
                <a:solidFill>
                  <a:srgbClr val="2E75B6"/>
                </a:solidFill>
              </a:rPr>
              <a:t>確認すること</a:t>
            </a:r>
            <a:endParaRPr lang="en-US" sz="2400" dirty="0"/>
          </a:p>
        </p:txBody>
      </p:sp>
      <p:sp>
        <p:nvSpPr>
          <p:cNvPr id="6" name="Text 4"/>
          <p:cNvSpPr/>
          <p:nvPr/>
        </p:nvSpPr>
        <p:spPr>
          <a:xfrm>
            <a:off x="6812280" y="1874520"/>
            <a:ext cx="4389120" cy="2468880"/>
          </a:xfrm>
          <a:prstGeom prst="rect">
            <a:avLst/>
          </a:prstGeom>
          <a:noFill/>
          <a:ln/>
        </p:spPr>
        <p:txBody>
          <a:bodyPr wrap="square" lIns="381" tIns="381" rIns="381" bIns="381" rtlCol="0" anchor="ctr">
            <a:normAutofit/>
          </a:bodyPr>
          <a:lstStyle/>
          <a:p>
            <a:r>
              <a:rPr lang="en-US" sz="1800" dirty="0">
                <a:solidFill>
                  <a:srgbClr val="17212B"/>
                </a:solidFill>
                <a:latin typeface="Noto Sans CJK JP" pitchFamily="34" charset="0"/>
                <a:ea typeface="Noto Sans CJK JP" pitchFamily="34" charset="-122"/>
                <a:cs typeface="Noto Sans CJK JP" pitchFamily="34" charset="-120"/>
              </a:rPr>
              <a:t>誰が作成した資料か</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いつのデータか</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何を測っているか</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別の資料ではどうか</a:t>
            </a:r>
            <a:endParaRPr lang="en-US" sz="1800" dirty="0"/>
          </a:p>
        </p:txBody>
      </p:sp>
      <p:sp>
        <p:nvSpPr>
          <p:cNvPr id="7" name="Shape 5"/>
          <p:cNvSpPr/>
          <p:nvPr/>
        </p:nvSpPr>
        <p:spPr>
          <a:xfrm>
            <a:off x="914400" y="5166360"/>
            <a:ext cx="10149840" cy="731520"/>
          </a:xfrm>
          <a:prstGeom prst="rect">
            <a:avLst/>
          </a:prstGeom>
          <a:solidFill>
            <a:srgbClr val="FFFFFF">
              <a:alpha val="0"/>
            </a:srgbClr>
          </a:solidFill>
          <a:ln w="25400">
            <a:solidFill>
              <a:srgbClr val="2E7D32"/>
            </a:solidFill>
            <a:prstDash val="solid"/>
          </a:ln>
        </p:spPr>
      </p:sp>
      <p:sp>
        <p:nvSpPr>
          <p:cNvPr id="8" name="Text 6"/>
          <p:cNvSpPr/>
          <p:nvPr/>
        </p:nvSpPr>
        <p:spPr>
          <a:xfrm>
            <a:off x="1097280" y="530352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データを見る力もSDGsの学習</a:t>
            </a:r>
            <a:endParaRPr lang="en-US" sz="2200" dirty="0"/>
          </a:p>
        </p:txBody>
      </p:sp>
      <p:sp>
        <p:nvSpPr>
          <p:cNvPr id="10" name="Text 7"/>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出典：United Nations SDG Report 2026, Note to readers</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日本の現在地</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世界の問題と日本の問題をつなげる</a:t>
            </a:r>
            <a:endParaRPr lang="en-US" sz="1200" dirty="0"/>
          </a:p>
        </p:txBody>
      </p:sp>
      <p:sp>
        <p:nvSpPr>
          <p:cNvPr id="4" name="Text 2"/>
          <p:cNvSpPr/>
          <p:nvPr/>
        </p:nvSpPr>
        <p:spPr>
          <a:xfrm>
            <a:off x="822960" y="1234440"/>
            <a:ext cx="6583680" cy="3108960"/>
          </a:xfrm>
          <a:prstGeom prst="rect">
            <a:avLst/>
          </a:prstGeom>
          <a:noFill/>
          <a:ln/>
        </p:spPr>
        <p:txBody>
          <a:bodyPr wrap="square" lIns="381" tIns="381" rIns="381" bIns="381" rtlCol="0" anchor="ctr">
            <a:normAutofit/>
          </a:bodyPr>
          <a:lstStyle/>
          <a:p>
            <a:r>
              <a:rPr lang="en-US" sz="1900" dirty="0">
                <a:solidFill>
                  <a:srgbClr val="17212B"/>
                </a:solidFill>
                <a:latin typeface="Noto Sans CJK JP" pitchFamily="34" charset="0"/>
                <a:ea typeface="Noto Sans CJK JP" pitchFamily="34" charset="-122"/>
                <a:cs typeface="Noto Sans CJK JP" pitchFamily="34" charset="-120"/>
              </a:rPr>
              <a:t>日本政府は2025年、VNR（自発的国家レビュー）を国連で報告</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健康・福祉、産業・技術革新、気候変動などで進展を整理</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ジェンダー、不平等などには引き続き課題</a:t>
            </a:r>
            <a:endParaRPr lang="en-US" sz="1900" dirty="0"/>
          </a:p>
        </p:txBody>
      </p:sp>
      <p:pic>
        <p:nvPicPr>
          <p:cNvPr id="5" name="Image 0" descr="/mnt/data/sdgs_ppt_media/image5.png">    </p:cNvPr>
          <p:cNvPicPr>
            <a:picLocks noChangeAspect="1"/>
          </p:cNvPicPr>
          <p:nvPr/>
        </p:nvPicPr>
        <p:blipFill>
          <a:blip r:embed="rId1"/>
          <a:stretch>
            <a:fillRect/>
          </a:stretch>
        </p:blipFill>
        <p:spPr>
          <a:xfrm>
            <a:off x="7863840" y="1143000"/>
            <a:ext cx="960120" cy="960120"/>
          </a:xfrm>
          <a:prstGeom prst="rect">
            <a:avLst/>
          </a:prstGeom>
        </p:spPr>
      </p:pic>
      <p:pic>
        <p:nvPicPr>
          <p:cNvPr id="6" name="Image 1" descr="/mnt/data/sdgs_ppt_media/image11.png">    </p:cNvPr>
          <p:cNvPicPr>
            <a:picLocks noChangeAspect="1"/>
          </p:cNvPicPr>
          <p:nvPr/>
        </p:nvPicPr>
        <p:blipFill>
          <a:blip r:embed="rId2"/>
          <a:stretch>
            <a:fillRect/>
          </a:stretch>
        </p:blipFill>
        <p:spPr>
          <a:xfrm>
            <a:off x="9052560" y="1143000"/>
            <a:ext cx="960120" cy="960120"/>
          </a:xfrm>
          <a:prstGeom prst="rect">
            <a:avLst/>
          </a:prstGeom>
        </p:spPr>
      </p:pic>
      <p:pic>
        <p:nvPicPr>
          <p:cNvPr id="7" name="Image 2" descr="/mnt/data/sdgs_ppt_media/image15.png">    </p:cNvPr>
          <p:cNvPicPr>
            <a:picLocks noChangeAspect="1"/>
          </p:cNvPicPr>
          <p:nvPr/>
        </p:nvPicPr>
        <p:blipFill>
          <a:blip r:embed="rId3"/>
          <a:stretch>
            <a:fillRect/>
          </a:stretch>
        </p:blipFill>
        <p:spPr>
          <a:xfrm>
            <a:off x="10241280" y="1143000"/>
            <a:ext cx="960120" cy="960120"/>
          </a:xfrm>
          <a:prstGeom prst="rect">
            <a:avLst/>
          </a:prstGeom>
        </p:spPr>
      </p:pic>
      <p:pic>
        <p:nvPicPr>
          <p:cNvPr id="8" name="Image 3" descr="/mnt/data/sdgs_ppt_media/image7.png">    </p:cNvPr>
          <p:cNvPicPr>
            <a:picLocks noChangeAspect="1"/>
          </p:cNvPicPr>
          <p:nvPr/>
        </p:nvPicPr>
        <p:blipFill>
          <a:blip r:embed="rId4"/>
          <a:stretch>
            <a:fillRect/>
          </a:stretch>
        </p:blipFill>
        <p:spPr>
          <a:xfrm>
            <a:off x="7863840" y="2331720"/>
            <a:ext cx="960120" cy="960120"/>
          </a:xfrm>
          <a:prstGeom prst="rect">
            <a:avLst/>
          </a:prstGeom>
        </p:spPr>
      </p:pic>
      <p:pic>
        <p:nvPicPr>
          <p:cNvPr id="9" name="Image 4" descr="/mnt/data/sdgs_ppt_media/image12.png">    </p:cNvPr>
          <p:cNvPicPr>
            <a:picLocks noChangeAspect="1"/>
          </p:cNvPicPr>
          <p:nvPr/>
        </p:nvPicPr>
        <p:blipFill>
          <a:blip r:embed="rId5"/>
          <a:stretch>
            <a:fillRect/>
          </a:stretch>
        </p:blipFill>
        <p:spPr>
          <a:xfrm>
            <a:off x="9052560" y="2331720"/>
            <a:ext cx="960120" cy="960120"/>
          </a:xfrm>
          <a:prstGeom prst="rect">
            <a:avLst/>
          </a:prstGeom>
        </p:spPr>
      </p:pic>
      <p:sp>
        <p:nvSpPr>
          <p:cNvPr id="10" name="Shape 3"/>
          <p:cNvSpPr/>
          <p:nvPr/>
        </p:nvSpPr>
        <p:spPr>
          <a:xfrm>
            <a:off x="914400" y="5212080"/>
            <a:ext cx="10149840" cy="731520"/>
          </a:xfrm>
          <a:prstGeom prst="rect">
            <a:avLst/>
          </a:prstGeom>
          <a:solidFill>
            <a:srgbClr val="FFFFFF">
              <a:alpha val="0"/>
            </a:srgbClr>
          </a:solidFill>
          <a:ln w="25400">
            <a:solidFill>
              <a:srgbClr val="2E75B6"/>
            </a:solidFill>
            <a:prstDash val="solid"/>
          </a:ln>
        </p:spPr>
      </p:sp>
      <p:sp>
        <p:nvSpPr>
          <p:cNvPr id="11" name="Text 4"/>
          <p:cNvSpPr/>
          <p:nvPr/>
        </p:nvSpPr>
        <p:spPr>
          <a:xfrm>
            <a:off x="1097280" y="534924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5B6"/>
                </a:solidFill>
              </a:rPr>
              <a:t>先進国だからSDGsが終わっているわけではない</a:t>
            </a:r>
            <a:endParaRPr lang="en-US" sz="2200" dirty="0"/>
          </a:p>
        </p:txBody>
      </p:sp>
      <p:sp>
        <p:nvSpPr>
          <p:cNvPr id="13"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出典：外務省「VNR2025」</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中心発問</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今日の授業で考えること</a:t>
            </a:r>
            <a:endParaRPr lang="en-US" sz="1200" dirty="0"/>
          </a:p>
        </p:txBody>
      </p:sp>
      <p:sp>
        <p:nvSpPr>
          <p:cNvPr id="4" name="Shape 2"/>
          <p:cNvSpPr/>
          <p:nvPr/>
        </p:nvSpPr>
        <p:spPr>
          <a:xfrm>
            <a:off x="1051560" y="1417320"/>
            <a:ext cx="10058400" cy="1645920"/>
          </a:xfrm>
          <a:prstGeom prst="rect">
            <a:avLst/>
          </a:prstGeom>
          <a:solidFill>
            <a:srgbClr val="FFFFFF">
              <a:alpha val="0"/>
            </a:srgbClr>
          </a:solidFill>
          <a:ln w="25400">
            <a:solidFill>
              <a:srgbClr val="2E75B6"/>
            </a:solidFill>
            <a:prstDash val="solid"/>
          </a:ln>
        </p:spPr>
      </p:sp>
      <p:sp>
        <p:nvSpPr>
          <p:cNvPr id="5" name="Text 3"/>
          <p:cNvSpPr/>
          <p:nvPr/>
        </p:nvSpPr>
        <p:spPr>
          <a:xfrm>
            <a:off x="1234440" y="1554480"/>
            <a:ext cx="9692640" cy="1371600"/>
          </a:xfrm>
          <a:prstGeom prst="rect">
            <a:avLst/>
          </a:prstGeom>
          <a:noFill/>
          <a:ln/>
        </p:spPr>
        <p:txBody>
          <a:bodyPr wrap="square" lIns="0" tIns="0" rIns="0" bIns="0" rtlCol="0" anchor="ctr">
            <a:normAutofit/>
          </a:bodyPr>
          <a:lstStyle/>
          <a:p>
            <a:pPr algn="ctr" indent="0" marL="0">
              <a:buNone/>
            </a:pPr>
            <a:r>
              <a:rPr lang="en-US" sz="2200" b="1" dirty="0">
                <a:solidFill>
                  <a:srgbClr val="2E75B6"/>
                </a:solidFill>
              </a:rPr>
              <a:t>2030年に向けて、</a:t>
            </a:r>
            <a:endParaRPr lang="en-US" sz="2200" dirty="0"/>
          </a:p>
          <a:p>
            <a:pPr algn="ctr" indent="0" marL="0">
              <a:buNone/>
            </a:pPr>
            <a:r>
              <a:rPr lang="en-US" sz="2200" b="1" dirty="0">
                <a:solidFill>
                  <a:srgbClr val="2E75B6"/>
                </a:solidFill>
              </a:rPr>
              <a:t>私たちはどのような社会を選ぶのか</a:t>
            </a:r>
            <a:endParaRPr lang="en-US" sz="2200" dirty="0"/>
          </a:p>
        </p:txBody>
      </p:sp>
      <p:sp>
        <p:nvSpPr>
          <p:cNvPr id="6" name="Text 4"/>
          <p:cNvSpPr/>
          <p:nvPr/>
        </p:nvSpPr>
        <p:spPr>
          <a:xfrm>
            <a:off x="1143000" y="3657600"/>
            <a:ext cx="9784080" cy="1783080"/>
          </a:xfrm>
          <a:prstGeom prst="rect">
            <a:avLst/>
          </a:prstGeom>
          <a:noFill/>
          <a:ln/>
        </p:spPr>
        <p:txBody>
          <a:bodyPr wrap="square" lIns="381" tIns="381" rIns="381" bIns="381" rtlCol="0" anchor="ctr">
            <a:normAutofit/>
          </a:bodyPr>
          <a:lstStyle/>
          <a:p>
            <a:r>
              <a:rPr lang="en-US" sz="2000" dirty="0">
                <a:solidFill>
                  <a:srgbClr val="17212B"/>
                </a:solidFill>
                <a:latin typeface="Noto Sans CJK JP" pitchFamily="34" charset="0"/>
                <a:ea typeface="Noto Sans CJK JP" pitchFamily="34" charset="-122"/>
                <a:cs typeface="Noto Sans CJK JP" pitchFamily="34" charset="-120"/>
              </a:rPr>
              <a:t>「どのような社会になるのか」ではない</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個人・学校・地域・企業・行政・国際社会の選択で社会は変わる</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答えを一つに決めるのではなく、根拠を持って考える</a:t>
            </a:r>
            <a:endParaRPr lang="en-US" sz="2000" dirty="0"/>
          </a:p>
        </p:txBody>
      </p:sp>
      <p:sp>
        <p:nvSpPr>
          <p:cNvPr id="8"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JP"/>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JP"/>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SDGs 2026 1時間授業</dc:title>
  <dc:subject>SDGs 2026 lesson materials</dc:subject>
  <dc:creator>OpenAI</dc:creator>
  <cp:lastModifiedBy>OpenAI</cp:lastModifiedBy>
  <cp:revision>1</cp:revision>
  <dcterms:created xsi:type="dcterms:W3CDTF">2026-08-09T07:15:36Z</dcterms:created>
  <dcterms:modified xsi:type="dcterms:W3CDTF">2026-08-09T07:15:36Z</dcterms:modified>
</cp:coreProperties>
</file>