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3.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SDGsターゲット</c:v>
                </c:pt>
              </c:strCache>
            </c:strRef>
          </c:tx>
          <c:spPr>
            <a:solidFill>
              <a:srgbClr val="C0504D"/>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cat>
            <c:multiLvlStrRef>
              <c:f>Sheet1!$A$2:$A$4</c:f>
              <c:multiLvlStrCache>
                <c:ptCount val="3"/>
                <c:lvl>
                  <c:pt idx="0">
                    <c:v>順調/中程度</c:v>
                  </c:pt>
                  <c:pt idx="1">
                    <c:v>進展が遅い</c:v>
                  </c:pt>
                  <c:pt idx="2">
                    <c:v>後退</c:v>
                  </c:pt>
                </c:lvl>
              </c:multiLvlStrCache>
            </c:multiLvlStrRef>
          </c:cat>
          <c:val>
            <c:numRef>
              <c:f>Sheet1!$B$2:$B$4</c:f>
              <c:numCache>
                <c:formatCode>General</c:formatCode>
                <c:ptCount val="3"/>
                <c:pt idx="0">
                  <c:v>36</c:v>
                </c:pt>
                <c:pt idx="1">
                  <c:v>49</c:v>
                </c:pt>
                <c:pt idx="2">
                  <c:v>15</c:v>
                </c:pt>
              </c:numCache>
            </c:numRef>
          </c:val>
        </c:ser>
        <c:dLbls>
          <c:numFmt formatCode="#,##0" sourceLinked="0"/>
          <c:txPr>
            <a:bodyPr/>
            <a:lstStyle/>
            <a:p>
              <a:pPr>
                <a:defRPr b="0" i="0" strike="noStrike" sz="1200" u="none">
                  <a:solidFill>
                    <a:srgbClr val="000000"/>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17212B"/>
                </a:solidFill>
                <a:latin typeface="Noto Sans CJK JP"/>
              </a:defRPr>
            </a:pPr>
            <a:endParaRPr lang="en-US"/>
          </a:p>
        </c:txPr>
        <c:crossAx val="2094734552"/>
        <c:crosses val="autoZero"/>
        <c:auto val="1"/>
        <c:lblAlgn val="ctr"/>
        <c:noMultiLvlLbl val="1"/>
      </c:catAx>
      <c:valAx>
        <c:axId val="2094734552"/>
        <c:scaling>
          <c:orientation val="minMax"/>
          <c:max val="60"/>
          <c:min val="0"/>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5B6770"/>
                </a:solidFill>
                <a:latin typeface="Noto Sans CJK JP"/>
              </a:defRPr>
            </a:pPr>
            <a:endParaRPr lang="en-US"/>
          </a:p>
        </c:txPr>
        <c:crossAx val="2094734554"/>
        <c:crosses val="autoZero"/>
        <c:crossBetween val="between"/>
        <c:majorUnit val="10"/>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2時間版では、1時間目にSDGsの基本と2026年の現在地を確認します。2時間目には、日本や地域の課題に引き寄せ、個人と社会、現在と未来の視点で考えます。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共有活動では、意見を一つにまとめることを急ぎません。友だちの考えを聞き、自分になかった視点を増やすことを目的にします。最後に、一番考えが変わったことを書かせます。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2時間版のまとめです。SDGsの基本、2026年の現在地、一つの課題と複数の目標のつながり、そして個人と社会の視点を整理します。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最後に参考資料です。授業ではすべてを生徒に読ませる必要はありませんが、教師は一次資料を確認してから数値や説明を扱います。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まず2030年の自分を考えます。何歳になっているか、何をしている時期かを考えることで、SDGsを遠い世界の話ではなく、自分の未来とつなげます。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SDGsの基本を確認します。17のゴール、169のターゲット、そして誰一人取り残さないという理念です。先進国も含めた普遍的な目標です。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2026年の国連報告では、SDGsの進捗は厳しい状況です。数字を見て、単純に成功・失敗と判断するのではなく、どのような根拠でそう考えるのかを考えます。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成果と課題を両方見ます。SDGsは、すべて失敗しているわけでも、すべて順調なわけでもありません。新しい情報を得たら、最初の考えを変えても構いません。</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2時間目に入る前に、生徒一人ひとりがもっと知りたい目標を一つ選びます。一番大切な目標を決める必要はありません。自分が調べたい入口を選び、理由を書きます。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ここでは食品ロスを例にします。食品ロスは、目標12だけでなく、貧困、健康、水、働き方、気候変動、生態系など多くの目標とつながります。社会課題を一つの目標に押し込めないことを確認します。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日本について考えます。先進国だからSDGsの課題がないわけではありません。日本にとって、誰一人取り残さないとは具体的に誰を考えることなのかを問います。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個人と社会、現在と未来の四つの視点で整理します。個人の努力だけでも、社会の仕組みだけでも不十分です。両方を見て、今と未来を分けて考えます。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31520" y="594360"/>
            <a:ext cx="5760720" cy="685800"/>
          </a:xfrm>
          <a:prstGeom prst="rect">
            <a:avLst/>
          </a:prstGeom>
          <a:noFill/>
          <a:ln/>
        </p:spPr>
        <p:txBody>
          <a:bodyPr wrap="square" lIns="0" tIns="0" rIns="0" bIns="0" rtlCol="0" anchor="ctr"/>
          <a:lstStyle/>
          <a:p>
            <a:pPr indent="0" marL="0">
              <a:buNone/>
            </a:pPr>
            <a:r>
              <a:rPr lang="en-US" sz="3800" b="1" dirty="0">
                <a:solidFill>
                  <a:srgbClr val="17212B"/>
                </a:solidFill>
              </a:rPr>
              <a:t>SDGs 2026</a:t>
            </a:r>
            <a:endParaRPr lang="en-US" sz="3800" dirty="0"/>
          </a:p>
        </p:txBody>
      </p:sp>
      <p:sp>
        <p:nvSpPr>
          <p:cNvPr id="3" name="Text 1"/>
          <p:cNvSpPr/>
          <p:nvPr/>
        </p:nvSpPr>
        <p:spPr>
          <a:xfrm>
            <a:off x="777240" y="1577340"/>
            <a:ext cx="6583680" cy="502920"/>
          </a:xfrm>
          <a:prstGeom prst="rect">
            <a:avLst/>
          </a:prstGeom>
          <a:noFill/>
          <a:ln/>
        </p:spPr>
        <p:txBody>
          <a:bodyPr wrap="square" lIns="0" tIns="0" rIns="0" bIns="0" rtlCol="0" anchor="ctr"/>
          <a:lstStyle/>
          <a:p>
            <a:pPr indent="0" marL="0">
              <a:buNone/>
            </a:pPr>
            <a:r>
              <a:rPr lang="en-US" sz="2600" b="1" dirty="0">
                <a:solidFill>
                  <a:srgbClr val="2E75B6"/>
                </a:solidFill>
              </a:rPr>
              <a:t>2時間で行う授業</a:t>
            </a:r>
            <a:endParaRPr lang="en-US" sz="2600" dirty="0"/>
          </a:p>
        </p:txBody>
      </p:sp>
      <p:pic>
        <p:nvPicPr>
          <p:cNvPr id="4" name="Image 0" descr="/mnt/data/sdgs_ppt_media/image1.png">    </p:cNvPr>
          <p:cNvPicPr>
            <a:picLocks noChangeAspect="1"/>
          </p:cNvPicPr>
          <p:nvPr/>
        </p:nvPicPr>
        <p:blipFill>
          <a:blip r:embed="rId1"/>
          <a:stretch>
            <a:fillRect/>
          </a:stretch>
        </p:blipFill>
        <p:spPr>
          <a:xfrm>
            <a:off x="7680960" y="713232"/>
            <a:ext cx="3200400" cy="1005840"/>
          </a:xfrm>
          <a:prstGeom prst="rect">
            <a:avLst/>
          </a:prstGeom>
        </p:spPr>
      </p:pic>
      <p:pic>
        <p:nvPicPr>
          <p:cNvPr id="5" name="Image 1" descr="/mnt/data/sdgs_ppt_media/image3.png">    </p:cNvPr>
          <p:cNvPicPr>
            <a:picLocks noChangeAspect="1"/>
          </p:cNvPicPr>
          <p:nvPr/>
        </p:nvPicPr>
        <p:blipFill>
          <a:blip r:embed="rId2"/>
          <a:stretch>
            <a:fillRect/>
          </a:stretch>
        </p:blipFill>
        <p:spPr>
          <a:xfrm>
            <a:off x="822960" y="2240280"/>
            <a:ext cx="1234440" cy="1234440"/>
          </a:xfrm>
          <a:prstGeom prst="rect">
            <a:avLst/>
          </a:prstGeom>
        </p:spPr>
      </p:pic>
      <p:pic>
        <p:nvPicPr>
          <p:cNvPr id="6" name="Image 2" descr="/mnt/data/sdgs_ppt_media/image6.png">    </p:cNvPr>
          <p:cNvPicPr>
            <a:picLocks noChangeAspect="1"/>
          </p:cNvPicPr>
          <p:nvPr/>
        </p:nvPicPr>
        <p:blipFill>
          <a:blip r:embed="rId3"/>
          <a:stretch>
            <a:fillRect/>
          </a:stretch>
        </p:blipFill>
        <p:spPr>
          <a:xfrm>
            <a:off x="2313432" y="2240280"/>
            <a:ext cx="1234440" cy="1234440"/>
          </a:xfrm>
          <a:prstGeom prst="rect">
            <a:avLst/>
          </a:prstGeom>
        </p:spPr>
      </p:pic>
      <p:pic>
        <p:nvPicPr>
          <p:cNvPr id="7" name="Image 3" descr="/mnt/data/sdgs_ppt_media/image8.png">    </p:cNvPr>
          <p:cNvPicPr>
            <a:picLocks noChangeAspect="1"/>
          </p:cNvPicPr>
          <p:nvPr/>
        </p:nvPicPr>
        <p:blipFill>
          <a:blip r:embed="rId4"/>
          <a:stretch>
            <a:fillRect/>
          </a:stretch>
        </p:blipFill>
        <p:spPr>
          <a:xfrm>
            <a:off x="3803904" y="2240280"/>
            <a:ext cx="1234440" cy="1234440"/>
          </a:xfrm>
          <a:prstGeom prst="rect">
            <a:avLst/>
          </a:prstGeom>
        </p:spPr>
      </p:pic>
      <p:pic>
        <p:nvPicPr>
          <p:cNvPr id="8" name="Image 4" descr="/mnt/data/sdgs_ppt_media/image12.png">    </p:cNvPr>
          <p:cNvPicPr>
            <a:picLocks noChangeAspect="1"/>
          </p:cNvPicPr>
          <p:nvPr/>
        </p:nvPicPr>
        <p:blipFill>
          <a:blip r:embed="rId5"/>
          <a:stretch>
            <a:fillRect/>
          </a:stretch>
        </p:blipFill>
        <p:spPr>
          <a:xfrm>
            <a:off x="5294376" y="2240280"/>
            <a:ext cx="1234440" cy="1234440"/>
          </a:xfrm>
          <a:prstGeom prst="rect">
            <a:avLst/>
          </a:prstGeom>
        </p:spPr>
      </p:pic>
      <p:pic>
        <p:nvPicPr>
          <p:cNvPr id="9" name="Image 5" descr="/mnt/data/sdgs_ppt_media/image15.png">    </p:cNvPr>
          <p:cNvPicPr>
            <a:picLocks noChangeAspect="1"/>
          </p:cNvPicPr>
          <p:nvPr/>
        </p:nvPicPr>
        <p:blipFill>
          <a:blip r:embed="rId6"/>
          <a:stretch>
            <a:fillRect/>
          </a:stretch>
        </p:blipFill>
        <p:spPr>
          <a:xfrm>
            <a:off x="6784848" y="2240280"/>
            <a:ext cx="1234440" cy="1234440"/>
          </a:xfrm>
          <a:prstGeom prst="rect">
            <a:avLst/>
          </a:prstGeom>
        </p:spPr>
      </p:pic>
      <p:pic>
        <p:nvPicPr>
          <p:cNvPr id="10" name="Image 6" descr="/mnt/data/sdgs_ppt_media/image19.png">    </p:cNvPr>
          <p:cNvPicPr>
            <a:picLocks noChangeAspect="1"/>
          </p:cNvPicPr>
          <p:nvPr/>
        </p:nvPicPr>
        <p:blipFill>
          <a:blip r:embed="rId7"/>
          <a:stretch>
            <a:fillRect/>
          </a:stretch>
        </p:blipFill>
        <p:spPr>
          <a:xfrm>
            <a:off x="8275320" y="2240280"/>
            <a:ext cx="1234440" cy="1234440"/>
          </a:xfrm>
          <a:prstGeom prst="rect">
            <a:avLst/>
          </a:prstGeom>
        </p:spPr>
      </p:pic>
      <p:sp>
        <p:nvSpPr>
          <p:cNvPr id="11" name="Text 2"/>
          <p:cNvSpPr/>
          <p:nvPr/>
        </p:nvSpPr>
        <p:spPr>
          <a:xfrm>
            <a:off x="822960" y="4709160"/>
            <a:ext cx="10424160" cy="868680"/>
          </a:xfrm>
          <a:prstGeom prst="rect">
            <a:avLst/>
          </a:prstGeom>
          <a:noFill/>
          <a:ln/>
        </p:spPr>
        <p:txBody>
          <a:bodyPr wrap="square" lIns="0" tIns="0" rIns="0" bIns="0" rtlCol="0" anchor="ctr">
            <a:normAutofit/>
          </a:bodyPr>
          <a:lstStyle/>
          <a:p>
            <a:pPr indent="0" marL="0">
              <a:buNone/>
            </a:pPr>
            <a:r>
              <a:rPr lang="en-US" sz="2200" b="1" dirty="0">
                <a:solidFill>
                  <a:srgbClr val="17212B"/>
                </a:solidFill>
              </a:rPr>
              <a:t>1時間目：世界の現在地</a:t>
            </a:r>
            <a:endParaRPr lang="en-US" sz="2200" dirty="0"/>
          </a:p>
          <a:p>
            <a:pPr indent="0" marL="0">
              <a:buNone/>
            </a:pPr>
            <a:r>
              <a:rPr lang="en-US" sz="2200" b="1" dirty="0">
                <a:solidFill>
                  <a:srgbClr val="17212B"/>
                </a:solidFill>
              </a:rPr>
              <a:t>2時間目：日本・地域の課題と自分たちの選択</a:t>
            </a:r>
            <a:endParaRPr lang="en-US" sz="2200" dirty="0"/>
          </a:p>
        </p:txBody>
      </p:sp>
      <p:sp>
        <p:nvSpPr>
          <p:cNvPr id="13"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共有活動</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考えを広げる</a:t>
            </a:r>
            <a:endParaRPr lang="en-US" sz="1200" dirty="0"/>
          </a:p>
        </p:txBody>
      </p:sp>
      <p:sp>
        <p:nvSpPr>
          <p:cNvPr id="4" name="Text 2"/>
          <p:cNvSpPr/>
          <p:nvPr/>
        </p:nvSpPr>
        <p:spPr>
          <a:xfrm>
            <a:off x="822960" y="1280160"/>
            <a:ext cx="10332720" cy="3566160"/>
          </a:xfrm>
          <a:prstGeom prst="rect">
            <a:avLst/>
          </a:prstGeom>
          <a:noFill/>
          <a:ln/>
        </p:spPr>
        <p:txBody>
          <a:bodyPr wrap="square" lIns="381" tIns="381" rIns="381" bIns="381" rtlCol="0" anchor="ctr">
            <a:normAutofit/>
          </a:bodyPr>
          <a:lstStyle/>
          <a:p>
            <a:r>
              <a:rPr lang="en-US" sz="2200" dirty="0">
                <a:solidFill>
                  <a:srgbClr val="17212B"/>
                </a:solidFill>
                <a:latin typeface="Noto Sans CJK JP" pitchFamily="34" charset="0"/>
                <a:ea typeface="Noto Sans CJK JP" pitchFamily="34" charset="-122"/>
                <a:cs typeface="Noto Sans CJK JP" pitchFamily="34" charset="-120"/>
              </a:rPr>
              <a:t>選んだ目標と理由を共有する</a:t>
            </a:r>
            <a:endParaRPr lang="en-US" sz="2200" dirty="0"/>
          </a:p>
          <a:p>
            <a:r>
              <a:rPr lang="en-US" sz="2200" dirty="0">
                <a:solidFill>
                  <a:srgbClr val="17212B"/>
                </a:solidFill>
                <a:latin typeface="Noto Sans CJK JP" pitchFamily="34" charset="0"/>
                <a:ea typeface="Noto Sans CJK JP" pitchFamily="34" charset="-122"/>
                <a:cs typeface="Noto Sans CJK JP" pitchFamily="34" charset="-120"/>
              </a:rPr>
              <a:t>関係する別の目標を班で追加する</a:t>
            </a:r>
            <a:endParaRPr lang="en-US" sz="2200" dirty="0"/>
          </a:p>
          <a:p>
            <a:r>
              <a:rPr lang="en-US" sz="2200" dirty="0">
                <a:solidFill>
                  <a:srgbClr val="17212B"/>
                </a:solidFill>
                <a:latin typeface="Noto Sans CJK JP" pitchFamily="34" charset="0"/>
                <a:ea typeface="Noto Sans CJK JP" pitchFamily="34" charset="-122"/>
                <a:cs typeface="Noto Sans CJK JP" pitchFamily="34" charset="-120"/>
              </a:rPr>
              <a:t>個人・社会／現在・未来の4視点に分ける</a:t>
            </a:r>
            <a:endParaRPr lang="en-US" sz="2200" dirty="0"/>
          </a:p>
          <a:p>
            <a:r>
              <a:rPr lang="en-US" sz="2200" dirty="0">
                <a:solidFill>
                  <a:srgbClr val="17212B"/>
                </a:solidFill>
                <a:latin typeface="Noto Sans CJK JP" pitchFamily="34" charset="0"/>
                <a:ea typeface="Noto Sans CJK JP" pitchFamily="34" charset="-122"/>
                <a:cs typeface="Noto Sans CJK JP" pitchFamily="34" charset="-120"/>
              </a:rPr>
              <a:t>最後に「一番考えが変わったこと」を書く</a:t>
            </a:r>
            <a:endParaRPr lang="en-US" sz="2200" dirty="0"/>
          </a:p>
        </p:txBody>
      </p:sp>
      <p:sp>
        <p:nvSpPr>
          <p:cNvPr id="5" name="Shape 3"/>
          <p:cNvSpPr/>
          <p:nvPr/>
        </p:nvSpPr>
        <p:spPr>
          <a:xfrm>
            <a:off x="914400" y="5257800"/>
            <a:ext cx="10149840" cy="731520"/>
          </a:xfrm>
          <a:prstGeom prst="rect">
            <a:avLst/>
          </a:prstGeom>
          <a:solidFill>
            <a:srgbClr val="FFFFFF">
              <a:alpha val="0"/>
            </a:srgbClr>
          </a:solidFill>
          <a:ln w="25400">
            <a:solidFill>
              <a:srgbClr val="2E7D32"/>
            </a:solidFill>
            <a:prstDash val="solid"/>
          </a:ln>
        </p:spPr>
      </p:sp>
      <p:sp>
        <p:nvSpPr>
          <p:cNvPr id="6" name="Text 4"/>
          <p:cNvSpPr/>
          <p:nvPr/>
        </p:nvSpPr>
        <p:spPr>
          <a:xfrm>
            <a:off x="1097280" y="539496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意見をそろえることではなく、視点を増やすことが目的</a:t>
            </a:r>
            <a:endParaRPr lang="en-US" sz="2200" dirty="0"/>
          </a:p>
        </p:txBody>
      </p:sp>
      <p:sp>
        <p:nvSpPr>
          <p:cNvPr id="8"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まとめ</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2時間で到達したいこと</a:t>
            </a:r>
            <a:endParaRPr lang="en-US" sz="1200" dirty="0"/>
          </a:p>
        </p:txBody>
      </p:sp>
      <p:sp>
        <p:nvSpPr>
          <p:cNvPr id="4" name="Text 2"/>
          <p:cNvSpPr/>
          <p:nvPr/>
        </p:nvSpPr>
        <p:spPr>
          <a:xfrm>
            <a:off x="822960" y="1280160"/>
            <a:ext cx="10241280" cy="338328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SDGsの基本を説明できる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2026年時点の成果と課題を分けて見られる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一つの課題と複数の目標のつながりを説明できる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自分の行動と社会の仕組みを分けて考えられる</a:t>
            </a:r>
            <a:endParaRPr lang="en-US" sz="2100" dirty="0"/>
          </a:p>
        </p:txBody>
      </p:sp>
      <p:sp>
        <p:nvSpPr>
          <p:cNvPr id="5" name="Shape 3"/>
          <p:cNvSpPr/>
          <p:nvPr/>
        </p:nvSpPr>
        <p:spPr>
          <a:xfrm>
            <a:off x="914400" y="5257800"/>
            <a:ext cx="10149840" cy="731520"/>
          </a:xfrm>
          <a:prstGeom prst="rect">
            <a:avLst/>
          </a:prstGeom>
          <a:solidFill>
            <a:srgbClr val="FFFFFF">
              <a:alpha val="0"/>
            </a:srgbClr>
          </a:solidFill>
          <a:ln w="25400">
            <a:solidFill>
              <a:srgbClr val="2E75B6"/>
            </a:solidFill>
            <a:prstDash val="solid"/>
          </a:ln>
        </p:spPr>
      </p:sp>
      <p:sp>
        <p:nvSpPr>
          <p:cNvPr id="6" name="Text 4"/>
          <p:cNvSpPr/>
          <p:nvPr/>
        </p:nvSpPr>
        <p:spPr>
          <a:xfrm>
            <a:off x="1097280" y="539496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SDGsを使って、自分たちの社会を考える</a:t>
            </a:r>
            <a:endParaRPr lang="en-US" sz="2200" dirty="0"/>
          </a:p>
        </p:txBody>
      </p:sp>
      <p:sp>
        <p:nvSpPr>
          <p:cNvPr id="8"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参考資料</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授業者が事前確認する一次資料</a:t>
            </a:r>
            <a:endParaRPr lang="en-US" sz="1200" dirty="0"/>
          </a:p>
        </p:txBody>
      </p:sp>
      <p:sp>
        <p:nvSpPr>
          <p:cNvPr id="4" name="Text 2"/>
          <p:cNvSpPr/>
          <p:nvPr/>
        </p:nvSpPr>
        <p:spPr>
          <a:xfrm>
            <a:off x="731520" y="1234440"/>
            <a:ext cx="10881360" cy="4846320"/>
          </a:xfrm>
          <a:prstGeom prst="rect">
            <a:avLst/>
          </a:prstGeom>
          <a:noFill/>
          <a:ln/>
        </p:spPr>
        <p:txBody>
          <a:bodyPr wrap="square" lIns="381" tIns="381" rIns="381" bIns="381" rtlCol="0" anchor="ctr">
            <a:normAutofit/>
          </a:bodyPr>
          <a:lstStyle/>
          <a:p>
            <a:r>
              <a:rPr lang="en-US" sz="1300" dirty="0">
                <a:solidFill>
                  <a:srgbClr val="17212B"/>
                </a:solidFill>
                <a:latin typeface="Noto Sans CJK JP" pitchFamily="34" charset="0"/>
                <a:ea typeface="Noto Sans CJK JP" pitchFamily="34" charset="-122"/>
                <a:cs typeface="Noto Sans CJK JP" pitchFamily="34" charset="-120"/>
              </a:rPr>
              <a:t>United Nations, The Sustainable Development Goals Report 2026: https://unstats.un.org/sdgs/report/2026/</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外務省「SDGsとは？」: https://www.mofa.go.jp/mofaj/gaiko/oda/sdgs/about/index.html</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外務省「VNR2025」: https://www.mofa.go.jp/mofaj/gaiko/oda/sdgs/vnr/index2025.html</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文部科学省「ESD」: https://www.mext.go.jp/unesco/004/1339970.htm</a:t>
            </a:r>
            <a:endParaRPr lang="en-US" sz="1300" dirty="0"/>
          </a:p>
          <a:p>
            <a:r>
              <a:rPr lang="en-US" sz="1300" dirty="0">
                <a:solidFill>
                  <a:srgbClr val="17212B"/>
                </a:solidFill>
                <a:latin typeface="Noto Sans CJK JP" pitchFamily="34" charset="0"/>
                <a:ea typeface="Noto Sans CJK JP" pitchFamily="34" charset="-122"/>
                <a:cs typeface="Noto Sans CJK JP" pitchFamily="34" charset="-120"/>
              </a:rPr>
              <a:t>UNESCO, Education for Sustainable Development: https://www.unesco.org/en/sustainable-development/education</a:t>
            </a:r>
            <a:endParaRPr lang="en-US" sz="1300" dirty="0"/>
          </a:p>
        </p:txBody>
      </p:sp>
      <p:sp>
        <p:nvSpPr>
          <p:cNvPr id="6"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各URLは配布資料・読み原稿に掲載</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2030年の自分</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2030年、あなたは何歳か</a:t>
            </a:r>
            <a:endParaRPr lang="en-US" sz="1200" dirty="0"/>
          </a:p>
        </p:txBody>
      </p:sp>
      <p:sp>
        <p:nvSpPr>
          <p:cNvPr id="4" name="Text 2"/>
          <p:cNvSpPr/>
          <p:nvPr/>
        </p:nvSpPr>
        <p:spPr>
          <a:xfrm>
            <a:off x="822960" y="1371600"/>
            <a:ext cx="6583680" cy="292608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2030年は遠い未来ではない</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自分の生活と社会の変化を結び付ける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今日の問いを自分ごとにする</a:t>
            </a:r>
            <a:endParaRPr lang="en-US" sz="2100" dirty="0"/>
          </a:p>
        </p:txBody>
      </p:sp>
      <p:pic>
        <p:nvPicPr>
          <p:cNvPr id="5" name="Image 0" descr="/mnt/data/sdgs_ppt_media/image3.png">    </p:cNvPr>
          <p:cNvPicPr>
            <a:picLocks noChangeAspect="1"/>
          </p:cNvPicPr>
          <p:nvPr/>
        </p:nvPicPr>
        <p:blipFill>
          <a:blip r:embed="rId1"/>
          <a:stretch>
            <a:fillRect/>
          </a:stretch>
        </p:blipFill>
        <p:spPr>
          <a:xfrm>
            <a:off x="7772400" y="1234440"/>
            <a:ext cx="1143000" cy="1143000"/>
          </a:xfrm>
          <a:prstGeom prst="rect">
            <a:avLst/>
          </a:prstGeom>
        </p:spPr>
      </p:pic>
      <p:pic>
        <p:nvPicPr>
          <p:cNvPr id="6" name="Image 1" descr="/mnt/data/sdgs_ppt_media/image6.png">    </p:cNvPr>
          <p:cNvPicPr>
            <a:picLocks noChangeAspect="1"/>
          </p:cNvPicPr>
          <p:nvPr/>
        </p:nvPicPr>
        <p:blipFill>
          <a:blip r:embed="rId2"/>
          <a:stretch>
            <a:fillRect/>
          </a:stretch>
        </p:blipFill>
        <p:spPr>
          <a:xfrm>
            <a:off x="9235440" y="1234440"/>
            <a:ext cx="1143000" cy="1143000"/>
          </a:xfrm>
          <a:prstGeom prst="rect">
            <a:avLst/>
          </a:prstGeom>
        </p:spPr>
      </p:pic>
      <p:pic>
        <p:nvPicPr>
          <p:cNvPr id="7" name="Image 2" descr="/mnt/data/sdgs_ppt_media/image13.png">    </p:cNvPr>
          <p:cNvPicPr>
            <a:picLocks noChangeAspect="1"/>
          </p:cNvPicPr>
          <p:nvPr/>
        </p:nvPicPr>
        <p:blipFill>
          <a:blip r:embed="rId3"/>
          <a:stretch>
            <a:fillRect/>
          </a:stretch>
        </p:blipFill>
        <p:spPr>
          <a:xfrm>
            <a:off x="7772400" y="2697480"/>
            <a:ext cx="1143000" cy="1143000"/>
          </a:xfrm>
          <a:prstGeom prst="rect">
            <a:avLst/>
          </a:prstGeom>
        </p:spPr>
      </p:pic>
      <p:pic>
        <p:nvPicPr>
          <p:cNvPr id="8" name="Image 3" descr="/mnt/data/sdgs_ppt_media/image15.png">    </p:cNvPr>
          <p:cNvPicPr>
            <a:picLocks noChangeAspect="1"/>
          </p:cNvPicPr>
          <p:nvPr/>
        </p:nvPicPr>
        <p:blipFill>
          <a:blip r:embed="rId4"/>
          <a:stretch>
            <a:fillRect/>
          </a:stretch>
        </p:blipFill>
        <p:spPr>
          <a:xfrm>
            <a:off x="9235440" y="2697480"/>
            <a:ext cx="1143000" cy="1143000"/>
          </a:xfrm>
          <a:prstGeom prst="rect">
            <a:avLst/>
          </a:prstGeom>
        </p:spPr>
      </p:pic>
      <p:sp>
        <p:nvSpPr>
          <p:cNvPr id="9" name="Shape 3"/>
          <p:cNvSpPr/>
          <p:nvPr/>
        </p:nvSpPr>
        <p:spPr>
          <a:xfrm>
            <a:off x="914400" y="5166360"/>
            <a:ext cx="10149840" cy="731520"/>
          </a:xfrm>
          <a:prstGeom prst="rect">
            <a:avLst/>
          </a:prstGeom>
          <a:solidFill>
            <a:srgbClr val="FFFFFF">
              <a:alpha val="0"/>
            </a:srgbClr>
          </a:solidFill>
          <a:ln w="25400">
            <a:solidFill>
              <a:srgbClr val="2E7D32"/>
            </a:solidFill>
            <a:prstDash val="solid"/>
          </a:ln>
        </p:spPr>
      </p:sp>
      <p:sp>
        <p:nvSpPr>
          <p:cNvPr id="10" name="Text 4"/>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覚えるだけでなく、つながりを考える</a:t>
            </a:r>
            <a:endParaRPr lang="en-US" sz="2200" dirty="0"/>
          </a:p>
        </p:txBody>
      </p:sp>
      <p:sp>
        <p:nvSpPr>
          <p:cNvPr id="12"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SDGsの基本</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17ゴール・169ターゲット・誰一人取り残さない</a:t>
            </a:r>
            <a:endParaRPr lang="en-US" sz="1200" dirty="0"/>
          </a:p>
        </p:txBody>
      </p:sp>
      <p:sp>
        <p:nvSpPr>
          <p:cNvPr id="4" name="Text 2"/>
          <p:cNvSpPr/>
          <p:nvPr/>
        </p:nvSpPr>
        <p:spPr>
          <a:xfrm>
            <a:off x="822960" y="1371600"/>
            <a:ext cx="6583680" cy="292608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2015年に国連で採択</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2030年までに持続可能でよりよい世界を目指す</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先進国も含め、すべての国が取り組む</a:t>
            </a:r>
            <a:endParaRPr lang="en-US" sz="2100" dirty="0"/>
          </a:p>
        </p:txBody>
      </p:sp>
      <p:pic>
        <p:nvPicPr>
          <p:cNvPr id="5" name="Image 0" descr="/mnt/data/sdgs_ppt_media/image3.png">    </p:cNvPr>
          <p:cNvPicPr>
            <a:picLocks noChangeAspect="1"/>
          </p:cNvPicPr>
          <p:nvPr/>
        </p:nvPicPr>
        <p:blipFill>
          <a:blip r:embed="rId1"/>
          <a:stretch>
            <a:fillRect/>
          </a:stretch>
        </p:blipFill>
        <p:spPr>
          <a:xfrm>
            <a:off x="7772400" y="1234440"/>
            <a:ext cx="1143000" cy="1143000"/>
          </a:xfrm>
          <a:prstGeom prst="rect">
            <a:avLst/>
          </a:prstGeom>
        </p:spPr>
      </p:pic>
      <p:pic>
        <p:nvPicPr>
          <p:cNvPr id="6" name="Image 1" descr="/mnt/data/sdgs_ppt_media/image7.png">    </p:cNvPr>
          <p:cNvPicPr>
            <a:picLocks noChangeAspect="1"/>
          </p:cNvPicPr>
          <p:nvPr/>
        </p:nvPicPr>
        <p:blipFill>
          <a:blip r:embed="rId2"/>
          <a:stretch>
            <a:fillRect/>
          </a:stretch>
        </p:blipFill>
        <p:spPr>
          <a:xfrm>
            <a:off x="9235440" y="1234440"/>
            <a:ext cx="1143000" cy="1143000"/>
          </a:xfrm>
          <a:prstGeom prst="rect">
            <a:avLst/>
          </a:prstGeom>
        </p:spPr>
      </p:pic>
      <p:pic>
        <p:nvPicPr>
          <p:cNvPr id="7" name="Image 2" descr="/mnt/data/sdgs_ppt_media/image12.png">    </p:cNvPr>
          <p:cNvPicPr>
            <a:picLocks noChangeAspect="1"/>
          </p:cNvPicPr>
          <p:nvPr/>
        </p:nvPicPr>
        <p:blipFill>
          <a:blip r:embed="rId3"/>
          <a:stretch>
            <a:fillRect/>
          </a:stretch>
        </p:blipFill>
        <p:spPr>
          <a:xfrm>
            <a:off x="7772400" y="2697480"/>
            <a:ext cx="1143000" cy="1143000"/>
          </a:xfrm>
          <a:prstGeom prst="rect">
            <a:avLst/>
          </a:prstGeom>
        </p:spPr>
      </p:pic>
      <p:pic>
        <p:nvPicPr>
          <p:cNvPr id="8" name="Image 3" descr="/mnt/data/sdgs_ppt_media/image19.png">    </p:cNvPr>
          <p:cNvPicPr>
            <a:picLocks noChangeAspect="1"/>
          </p:cNvPicPr>
          <p:nvPr/>
        </p:nvPicPr>
        <p:blipFill>
          <a:blip r:embed="rId4"/>
          <a:stretch>
            <a:fillRect/>
          </a:stretch>
        </p:blipFill>
        <p:spPr>
          <a:xfrm>
            <a:off x="9235440" y="2697480"/>
            <a:ext cx="1143000" cy="1143000"/>
          </a:xfrm>
          <a:prstGeom prst="rect">
            <a:avLst/>
          </a:prstGeom>
        </p:spPr>
      </p:pic>
      <p:sp>
        <p:nvSpPr>
          <p:cNvPr id="9" name="Shape 3"/>
          <p:cNvSpPr/>
          <p:nvPr/>
        </p:nvSpPr>
        <p:spPr>
          <a:xfrm>
            <a:off x="914400" y="5166360"/>
            <a:ext cx="10149840" cy="731520"/>
          </a:xfrm>
          <a:prstGeom prst="rect">
            <a:avLst/>
          </a:prstGeom>
          <a:solidFill>
            <a:srgbClr val="FFFFFF">
              <a:alpha val="0"/>
            </a:srgbClr>
          </a:solidFill>
          <a:ln w="25400">
            <a:solidFill>
              <a:srgbClr val="2E7D32"/>
            </a:solidFill>
            <a:prstDash val="solid"/>
          </a:ln>
        </p:spPr>
      </p:sp>
      <p:sp>
        <p:nvSpPr>
          <p:cNvPr id="10" name="Text 4"/>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覚えるだけでなく、つながりを考える</a:t>
            </a:r>
            <a:endParaRPr lang="en-US" sz="2200" dirty="0"/>
          </a:p>
        </p:txBody>
      </p:sp>
      <p:sp>
        <p:nvSpPr>
          <p:cNvPr id="12"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2026年の現在地</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36％・49％・15％を読む</a:t>
            </a:r>
            <a:endParaRPr lang="en-US" sz="1200" dirty="0"/>
          </a:p>
        </p:txBody>
      </p:sp>
      <p:graphicFrame>
        <p:nvGraphicFramePr>
          <p:cNvPr id="4" name="Chart 0" descr=""/>
          <p:cNvGraphicFramePr/>
          <p:nvPr/>
        </p:nvGraphicFramePr>
        <p:xfrm>
          <a:off x="822960" y="1143000"/>
          <a:ext cx="5486400" cy="420624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6675120" y="1234440"/>
            <a:ext cx="4754880" cy="3383280"/>
          </a:xfrm>
          <a:prstGeom prst="rect">
            <a:avLst/>
          </a:prstGeom>
          <a:noFill/>
          <a:ln/>
        </p:spPr>
        <p:txBody>
          <a:bodyPr wrap="square" lIns="381" tIns="381" rIns="381" bIns="381" rtlCol="0" anchor="ctr">
            <a:normAutofit/>
          </a:bodyPr>
          <a:lstStyle/>
          <a:p>
            <a:r>
              <a:rPr lang="en-US" sz="1900" dirty="0">
                <a:solidFill>
                  <a:srgbClr val="17212B"/>
                </a:solidFill>
                <a:latin typeface="Noto Sans CJK JP" pitchFamily="34" charset="0"/>
                <a:ea typeface="Noto Sans CJK JP" pitchFamily="34" charset="-122"/>
                <a:cs typeface="Noto Sans CJK JP" pitchFamily="34" charset="-120"/>
              </a:rPr>
              <a:t>36％：順調または中程度の進展</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49％：進展が遅い</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15％：2015年より後退</a:t>
            </a:r>
            <a:endParaRPr lang="en-US" sz="1900" dirty="0"/>
          </a:p>
          <a:p>
            <a:r>
              <a:rPr lang="en-US" sz="1900" dirty="0">
                <a:solidFill>
                  <a:srgbClr val="17212B"/>
                </a:solidFill>
                <a:latin typeface="Noto Sans CJK JP" pitchFamily="34" charset="0"/>
                <a:ea typeface="Noto Sans CJK JP" pitchFamily="34" charset="-122"/>
                <a:cs typeface="Noto Sans CJK JP" pitchFamily="34" charset="-120"/>
              </a:rPr>
              <a:t>「成功か失敗か」ではなく、根拠を持って考える</a:t>
            </a:r>
            <a:endParaRPr lang="en-US" sz="1900" dirty="0"/>
          </a:p>
        </p:txBody>
      </p:sp>
      <p:sp>
        <p:nvSpPr>
          <p:cNvPr id="7" name="Text 3"/>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出典：United Nations, The Sustainable Development Goals Report 2026</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成果と課題を両方見る</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一つの資料だけで判断しない</a:t>
            </a:r>
            <a:endParaRPr lang="en-US" sz="1200" dirty="0"/>
          </a:p>
        </p:txBody>
      </p:sp>
      <p:sp>
        <p:nvSpPr>
          <p:cNvPr id="4" name="Text 2"/>
          <p:cNvSpPr/>
          <p:nvPr/>
        </p:nvSpPr>
        <p:spPr>
          <a:xfrm>
            <a:off x="822960" y="1280160"/>
            <a:ext cx="6492240" cy="2926080"/>
          </a:xfrm>
          <a:prstGeom prst="rect">
            <a:avLst/>
          </a:prstGeom>
          <a:noFill/>
          <a:ln/>
        </p:spPr>
        <p:txBody>
          <a:bodyPr wrap="square" lIns="381" tIns="381" rIns="381" bIns="381" rtlCol="0" anchor="ctr">
            <a:normAutofit/>
          </a:bodyPr>
          <a:lstStyle/>
          <a:p>
            <a:r>
              <a:rPr lang="en-US" sz="2100" dirty="0">
                <a:solidFill>
                  <a:srgbClr val="17212B"/>
                </a:solidFill>
                <a:latin typeface="Noto Sans CJK JP" pitchFamily="34" charset="0"/>
                <a:ea typeface="Noto Sans CJK JP" pitchFamily="34" charset="-122"/>
                <a:cs typeface="Noto Sans CJK JP" pitchFamily="34" charset="-120"/>
              </a:rPr>
              <a:t>安全な水・衛生では前進した指標がある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食料不安、ジェンダー、不平等、気候変動には重い課題がある</a:t>
            </a:r>
            <a:endParaRPr lang="en-US" sz="2100" dirty="0"/>
          </a:p>
          <a:p>
            <a:r>
              <a:rPr lang="en-US" sz="2100" dirty="0">
                <a:solidFill>
                  <a:srgbClr val="17212B"/>
                </a:solidFill>
                <a:latin typeface="Noto Sans CJK JP" pitchFamily="34" charset="0"/>
                <a:ea typeface="Noto Sans CJK JP" pitchFamily="34" charset="-122"/>
                <a:cs typeface="Noto Sans CJK JP" pitchFamily="34" charset="-120"/>
              </a:rPr>
              <a:t>進んだことと残された課題を同時に見る</a:t>
            </a:r>
            <a:endParaRPr lang="en-US" sz="2100" dirty="0"/>
          </a:p>
        </p:txBody>
      </p:sp>
      <p:pic>
        <p:nvPicPr>
          <p:cNvPr id="5" name="Image 0" descr="/mnt/data/sdgs_ppt_media/image8.png">    </p:cNvPr>
          <p:cNvPicPr>
            <a:picLocks noChangeAspect="1"/>
          </p:cNvPicPr>
          <p:nvPr/>
        </p:nvPicPr>
        <p:blipFill>
          <a:blip r:embed="rId1"/>
          <a:stretch>
            <a:fillRect/>
          </a:stretch>
        </p:blipFill>
        <p:spPr>
          <a:xfrm>
            <a:off x="7772400" y="1097280"/>
            <a:ext cx="960120" cy="960120"/>
          </a:xfrm>
          <a:prstGeom prst="rect">
            <a:avLst/>
          </a:prstGeom>
        </p:spPr>
      </p:pic>
      <p:pic>
        <p:nvPicPr>
          <p:cNvPr id="6" name="Image 1" descr="/mnt/data/sdgs_ppt_media/image4.png">    </p:cNvPr>
          <p:cNvPicPr>
            <a:picLocks noChangeAspect="1"/>
          </p:cNvPicPr>
          <p:nvPr/>
        </p:nvPicPr>
        <p:blipFill>
          <a:blip r:embed="rId2"/>
          <a:stretch>
            <a:fillRect/>
          </a:stretch>
        </p:blipFill>
        <p:spPr>
          <a:xfrm>
            <a:off x="8961120" y="1097280"/>
            <a:ext cx="960120" cy="960120"/>
          </a:xfrm>
          <a:prstGeom prst="rect">
            <a:avLst/>
          </a:prstGeom>
        </p:spPr>
      </p:pic>
      <p:pic>
        <p:nvPicPr>
          <p:cNvPr id="7" name="Image 2" descr="/mnt/data/sdgs_ppt_media/image7.png">    </p:cNvPr>
          <p:cNvPicPr>
            <a:picLocks noChangeAspect="1"/>
          </p:cNvPicPr>
          <p:nvPr/>
        </p:nvPicPr>
        <p:blipFill>
          <a:blip r:embed="rId3"/>
          <a:stretch>
            <a:fillRect/>
          </a:stretch>
        </p:blipFill>
        <p:spPr>
          <a:xfrm>
            <a:off x="10149840" y="1097280"/>
            <a:ext cx="960120" cy="960120"/>
          </a:xfrm>
          <a:prstGeom prst="rect">
            <a:avLst/>
          </a:prstGeom>
        </p:spPr>
      </p:pic>
      <p:pic>
        <p:nvPicPr>
          <p:cNvPr id="8" name="Image 3" descr="/mnt/data/sdgs_ppt_media/image12.png">    </p:cNvPr>
          <p:cNvPicPr>
            <a:picLocks noChangeAspect="1"/>
          </p:cNvPicPr>
          <p:nvPr/>
        </p:nvPicPr>
        <p:blipFill>
          <a:blip r:embed="rId4"/>
          <a:stretch>
            <a:fillRect/>
          </a:stretch>
        </p:blipFill>
        <p:spPr>
          <a:xfrm>
            <a:off x="7772400" y="2286000"/>
            <a:ext cx="960120" cy="960120"/>
          </a:xfrm>
          <a:prstGeom prst="rect">
            <a:avLst/>
          </a:prstGeom>
        </p:spPr>
      </p:pic>
      <p:pic>
        <p:nvPicPr>
          <p:cNvPr id="9" name="Image 4" descr="/mnt/data/sdgs_ppt_media/image15.png">    </p:cNvPr>
          <p:cNvPicPr>
            <a:picLocks noChangeAspect="1"/>
          </p:cNvPicPr>
          <p:nvPr/>
        </p:nvPicPr>
        <p:blipFill>
          <a:blip r:embed="rId5"/>
          <a:stretch>
            <a:fillRect/>
          </a:stretch>
        </p:blipFill>
        <p:spPr>
          <a:xfrm>
            <a:off x="8961120" y="2286000"/>
            <a:ext cx="960120" cy="960120"/>
          </a:xfrm>
          <a:prstGeom prst="rect">
            <a:avLst/>
          </a:prstGeom>
        </p:spPr>
      </p:pic>
      <p:sp>
        <p:nvSpPr>
          <p:cNvPr id="10" name="Shape 3"/>
          <p:cNvSpPr/>
          <p:nvPr/>
        </p:nvSpPr>
        <p:spPr>
          <a:xfrm>
            <a:off x="914400" y="5166360"/>
            <a:ext cx="10149840" cy="731520"/>
          </a:xfrm>
          <a:prstGeom prst="rect">
            <a:avLst/>
          </a:prstGeom>
          <a:solidFill>
            <a:srgbClr val="FFFFFF">
              <a:alpha val="0"/>
            </a:srgbClr>
          </a:solidFill>
          <a:ln w="25400">
            <a:solidFill>
              <a:srgbClr val="F28C28"/>
            </a:solidFill>
            <a:prstDash val="solid"/>
          </a:ln>
        </p:spPr>
      </p:sp>
      <p:sp>
        <p:nvSpPr>
          <p:cNvPr id="11" name="Text 4"/>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F28C28"/>
                </a:solidFill>
              </a:rPr>
              <a:t>途中で考えが変わってもよい</a:t>
            </a:r>
            <a:endParaRPr lang="en-US" sz="2200" dirty="0"/>
          </a:p>
        </p:txBody>
      </p:sp>
      <p:sp>
        <p:nvSpPr>
          <p:cNvPr id="13"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2時間目の課題</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自分が詳しく考えたい目標を選ぶ</a:t>
            </a:r>
            <a:endParaRPr lang="en-US" sz="1200" dirty="0"/>
          </a:p>
        </p:txBody>
      </p:sp>
      <p:pic>
        <p:nvPicPr>
          <p:cNvPr id="4" name="Image 0" descr="/mnt/data/sdgs_ppt_media/image3.png">    </p:cNvPr>
          <p:cNvPicPr>
            <a:picLocks noChangeAspect="1"/>
          </p:cNvPicPr>
          <p:nvPr/>
        </p:nvPicPr>
        <p:blipFill>
          <a:blip r:embed="rId1"/>
          <a:stretch>
            <a:fillRect/>
          </a:stretch>
        </p:blipFill>
        <p:spPr>
          <a:xfrm>
            <a:off x="731520" y="1417320"/>
            <a:ext cx="621792" cy="621792"/>
          </a:xfrm>
          <a:prstGeom prst="rect">
            <a:avLst/>
          </a:prstGeom>
        </p:spPr>
      </p:pic>
      <p:pic>
        <p:nvPicPr>
          <p:cNvPr id="5" name="Image 1" descr="/mnt/data/sdgs_ppt_media/image4.png">    </p:cNvPr>
          <p:cNvPicPr>
            <a:picLocks noChangeAspect="1"/>
          </p:cNvPicPr>
          <p:nvPr/>
        </p:nvPicPr>
        <p:blipFill>
          <a:blip r:embed="rId2"/>
          <a:stretch>
            <a:fillRect/>
          </a:stretch>
        </p:blipFill>
        <p:spPr>
          <a:xfrm>
            <a:off x="1444752" y="1417320"/>
            <a:ext cx="621792" cy="621792"/>
          </a:xfrm>
          <a:prstGeom prst="rect">
            <a:avLst/>
          </a:prstGeom>
        </p:spPr>
      </p:pic>
      <p:pic>
        <p:nvPicPr>
          <p:cNvPr id="6" name="Image 2" descr="/mnt/data/sdgs_ppt_media/image5.png">    </p:cNvPr>
          <p:cNvPicPr>
            <a:picLocks noChangeAspect="1"/>
          </p:cNvPicPr>
          <p:nvPr/>
        </p:nvPicPr>
        <p:blipFill>
          <a:blip r:embed="rId3"/>
          <a:stretch>
            <a:fillRect/>
          </a:stretch>
        </p:blipFill>
        <p:spPr>
          <a:xfrm>
            <a:off x="2157984" y="1417320"/>
            <a:ext cx="621792" cy="621792"/>
          </a:xfrm>
          <a:prstGeom prst="rect">
            <a:avLst/>
          </a:prstGeom>
        </p:spPr>
      </p:pic>
      <p:pic>
        <p:nvPicPr>
          <p:cNvPr id="7" name="Image 3" descr="/mnt/data/sdgs_ppt_media/image6.png">    </p:cNvPr>
          <p:cNvPicPr>
            <a:picLocks noChangeAspect="1"/>
          </p:cNvPicPr>
          <p:nvPr/>
        </p:nvPicPr>
        <p:blipFill>
          <a:blip r:embed="rId4"/>
          <a:stretch>
            <a:fillRect/>
          </a:stretch>
        </p:blipFill>
        <p:spPr>
          <a:xfrm>
            <a:off x="2871216" y="1417320"/>
            <a:ext cx="621792" cy="621792"/>
          </a:xfrm>
          <a:prstGeom prst="rect">
            <a:avLst/>
          </a:prstGeom>
        </p:spPr>
      </p:pic>
      <p:pic>
        <p:nvPicPr>
          <p:cNvPr id="8" name="Image 4" descr="/mnt/data/sdgs_ppt_media/image7.png">    </p:cNvPr>
          <p:cNvPicPr>
            <a:picLocks noChangeAspect="1"/>
          </p:cNvPicPr>
          <p:nvPr/>
        </p:nvPicPr>
        <p:blipFill>
          <a:blip r:embed="rId5"/>
          <a:stretch>
            <a:fillRect/>
          </a:stretch>
        </p:blipFill>
        <p:spPr>
          <a:xfrm>
            <a:off x="3584448" y="1417320"/>
            <a:ext cx="621792" cy="621792"/>
          </a:xfrm>
          <a:prstGeom prst="rect">
            <a:avLst/>
          </a:prstGeom>
        </p:spPr>
      </p:pic>
      <p:pic>
        <p:nvPicPr>
          <p:cNvPr id="9" name="Image 5" descr="/mnt/data/sdgs_ppt_media/image8.png">    </p:cNvPr>
          <p:cNvPicPr>
            <a:picLocks noChangeAspect="1"/>
          </p:cNvPicPr>
          <p:nvPr/>
        </p:nvPicPr>
        <p:blipFill>
          <a:blip r:embed="rId6"/>
          <a:stretch>
            <a:fillRect/>
          </a:stretch>
        </p:blipFill>
        <p:spPr>
          <a:xfrm>
            <a:off x="4297680" y="1417320"/>
            <a:ext cx="621792" cy="621792"/>
          </a:xfrm>
          <a:prstGeom prst="rect">
            <a:avLst/>
          </a:prstGeom>
        </p:spPr>
      </p:pic>
      <p:pic>
        <p:nvPicPr>
          <p:cNvPr id="10" name="Image 6" descr="/mnt/data/sdgs_ppt_media/image9.png">    </p:cNvPr>
          <p:cNvPicPr>
            <a:picLocks noChangeAspect="1"/>
          </p:cNvPicPr>
          <p:nvPr/>
        </p:nvPicPr>
        <p:blipFill>
          <a:blip r:embed="rId7"/>
          <a:stretch>
            <a:fillRect/>
          </a:stretch>
        </p:blipFill>
        <p:spPr>
          <a:xfrm>
            <a:off x="731520" y="2130552"/>
            <a:ext cx="621792" cy="621792"/>
          </a:xfrm>
          <a:prstGeom prst="rect">
            <a:avLst/>
          </a:prstGeom>
        </p:spPr>
      </p:pic>
      <p:pic>
        <p:nvPicPr>
          <p:cNvPr id="11" name="Image 7" descr="/mnt/data/sdgs_ppt_media/image10.png">    </p:cNvPr>
          <p:cNvPicPr>
            <a:picLocks noChangeAspect="1"/>
          </p:cNvPicPr>
          <p:nvPr/>
        </p:nvPicPr>
        <p:blipFill>
          <a:blip r:embed="rId8"/>
          <a:stretch>
            <a:fillRect/>
          </a:stretch>
        </p:blipFill>
        <p:spPr>
          <a:xfrm>
            <a:off x="1444752" y="2130552"/>
            <a:ext cx="621792" cy="621792"/>
          </a:xfrm>
          <a:prstGeom prst="rect">
            <a:avLst/>
          </a:prstGeom>
        </p:spPr>
      </p:pic>
      <p:pic>
        <p:nvPicPr>
          <p:cNvPr id="12" name="Image 8" descr="/mnt/data/sdgs_ppt_media/image11.png">    </p:cNvPr>
          <p:cNvPicPr>
            <a:picLocks noChangeAspect="1"/>
          </p:cNvPicPr>
          <p:nvPr/>
        </p:nvPicPr>
        <p:blipFill>
          <a:blip r:embed="rId9"/>
          <a:stretch>
            <a:fillRect/>
          </a:stretch>
        </p:blipFill>
        <p:spPr>
          <a:xfrm>
            <a:off x="2157984" y="2130552"/>
            <a:ext cx="621792" cy="621792"/>
          </a:xfrm>
          <a:prstGeom prst="rect">
            <a:avLst/>
          </a:prstGeom>
        </p:spPr>
      </p:pic>
      <p:pic>
        <p:nvPicPr>
          <p:cNvPr id="13" name="Image 9" descr="/mnt/data/sdgs_ppt_media/image12.png">    </p:cNvPr>
          <p:cNvPicPr>
            <a:picLocks noChangeAspect="1"/>
          </p:cNvPicPr>
          <p:nvPr/>
        </p:nvPicPr>
        <p:blipFill>
          <a:blip r:embed="rId10"/>
          <a:stretch>
            <a:fillRect/>
          </a:stretch>
        </p:blipFill>
        <p:spPr>
          <a:xfrm>
            <a:off x="2871216" y="2130552"/>
            <a:ext cx="621792" cy="621792"/>
          </a:xfrm>
          <a:prstGeom prst="rect">
            <a:avLst/>
          </a:prstGeom>
        </p:spPr>
      </p:pic>
      <p:pic>
        <p:nvPicPr>
          <p:cNvPr id="14" name="Image 10" descr="/mnt/data/sdgs_ppt_media/image13.png">    </p:cNvPr>
          <p:cNvPicPr>
            <a:picLocks noChangeAspect="1"/>
          </p:cNvPicPr>
          <p:nvPr/>
        </p:nvPicPr>
        <p:blipFill>
          <a:blip r:embed="rId11"/>
          <a:stretch>
            <a:fillRect/>
          </a:stretch>
        </p:blipFill>
        <p:spPr>
          <a:xfrm>
            <a:off x="3584448" y="2130552"/>
            <a:ext cx="621792" cy="621792"/>
          </a:xfrm>
          <a:prstGeom prst="rect">
            <a:avLst/>
          </a:prstGeom>
        </p:spPr>
      </p:pic>
      <p:pic>
        <p:nvPicPr>
          <p:cNvPr id="15" name="Image 11" descr="/mnt/data/sdgs_ppt_media/image14.png">    </p:cNvPr>
          <p:cNvPicPr>
            <a:picLocks noChangeAspect="1"/>
          </p:cNvPicPr>
          <p:nvPr/>
        </p:nvPicPr>
        <p:blipFill>
          <a:blip r:embed="rId12"/>
          <a:stretch>
            <a:fillRect/>
          </a:stretch>
        </p:blipFill>
        <p:spPr>
          <a:xfrm>
            <a:off x="4297680" y="2130552"/>
            <a:ext cx="621792" cy="621792"/>
          </a:xfrm>
          <a:prstGeom prst="rect">
            <a:avLst/>
          </a:prstGeom>
        </p:spPr>
      </p:pic>
      <p:pic>
        <p:nvPicPr>
          <p:cNvPr id="16" name="Image 12" descr="/mnt/data/sdgs_ppt_media/image15.png">    </p:cNvPr>
          <p:cNvPicPr>
            <a:picLocks noChangeAspect="1"/>
          </p:cNvPicPr>
          <p:nvPr/>
        </p:nvPicPr>
        <p:blipFill>
          <a:blip r:embed="rId13"/>
          <a:stretch>
            <a:fillRect/>
          </a:stretch>
        </p:blipFill>
        <p:spPr>
          <a:xfrm>
            <a:off x="731520" y="2843784"/>
            <a:ext cx="621792" cy="621792"/>
          </a:xfrm>
          <a:prstGeom prst="rect">
            <a:avLst/>
          </a:prstGeom>
        </p:spPr>
      </p:pic>
      <p:pic>
        <p:nvPicPr>
          <p:cNvPr id="17" name="Image 13" descr="/mnt/data/sdgs_ppt_media/image16.png">    </p:cNvPr>
          <p:cNvPicPr>
            <a:picLocks noChangeAspect="1"/>
          </p:cNvPicPr>
          <p:nvPr/>
        </p:nvPicPr>
        <p:blipFill>
          <a:blip r:embed="rId14"/>
          <a:stretch>
            <a:fillRect/>
          </a:stretch>
        </p:blipFill>
        <p:spPr>
          <a:xfrm>
            <a:off x="1444752" y="2843784"/>
            <a:ext cx="621792" cy="621792"/>
          </a:xfrm>
          <a:prstGeom prst="rect">
            <a:avLst/>
          </a:prstGeom>
        </p:spPr>
      </p:pic>
      <p:pic>
        <p:nvPicPr>
          <p:cNvPr id="18" name="Image 14" descr="/mnt/data/sdgs_ppt_media/image17.png">    </p:cNvPr>
          <p:cNvPicPr>
            <a:picLocks noChangeAspect="1"/>
          </p:cNvPicPr>
          <p:nvPr/>
        </p:nvPicPr>
        <p:blipFill>
          <a:blip r:embed="rId15"/>
          <a:stretch>
            <a:fillRect/>
          </a:stretch>
        </p:blipFill>
        <p:spPr>
          <a:xfrm>
            <a:off x="2157984" y="2843784"/>
            <a:ext cx="621792" cy="621792"/>
          </a:xfrm>
          <a:prstGeom prst="rect">
            <a:avLst/>
          </a:prstGeom>
        </p:spPr>
      </p:pic>
      <p:pic>
        <p:nvPicPr>
          <p:cNvPr id="19" name="Image 15" descr="/mnt/data/sdgs_ppt_media/image18.png">    </p:cNvPr>
          <p:cNvPicPr>
            <a:picLocks noChangeAspect="1"/>
          </p:cNvPicPr>
          <p:nvPr/>
        </p:nvPicPr>
        <p:blipFill>
          <a:blip r:embed="rId16"/>
          <a:stretch>
            <a:fillRect/>
          </a:stretch>
        </p:blipFill>
        <p:spPr>
          <a:xfrm>
            <a:off x="2871216" y="2843784"/>
            <a:ext cx="621792" cy="621792"/>
          </a:xfrm>
          <a:prstGeom prst="rect">
            <a:avLst/>
          </a:prstGeom>
        </p:spPr>
      </p:pic>
      <p:pic>
        <p:nvPicPr>
          <p:cNvPr id="20" name="Image 16" descr="/mnt/data/sdgs_ppt_media/image19.png">    </p:cNvPr>
          <p:cNvPicPr>
            <a:picLocks noChangeAspect="1"/>
          </p:cNvPicPr>
          <p:nvPr/>
        </p:nvPicPr>
        <p:blipFill>
          <a:blip r:embed="rId17"/>
          <a:stretch>
            <a:fillRect/>
          </a:stretch>
        </p:blipFill>
        <p:spPr>
          <a:xfrm>
            <a:off x="3584448" y="2843784"/>
            <a:ext cx="621792" cy="621792"/>
          </a:xfrm>
          <a:prstGeom prst="rect">
            <a:avLst/>
          </a:prstGeom>
        </p:spPr>
      </p:pic>
      <p:sp>
        <p:nvSpPr>
          <p:cNvPr id="21" name="Text 2"/>
          <p:cNvSpPr/>
          <p:nvPr/>
        </p:nvSpPr>
        <p:spPr>
          <a:xfrm>
            <a:off x="7955280" y="1577797"/>
            <a:ext cx="3474720" cy="320040"/>
          </a:xfrm>
          <a:prstGeom prst="rect">
            <a:avLst/>
          </a:prstGeom>
          <a:noFill/>
          <a:ln/>
        </p:spPr>
        <p:txBody>
          <a:bodyPr wrap="square" lIns="0" tIns="0" rIns="0" bIns="0" rtlCol="0" anchor="ctr"/>
          <a:lstStyle/>
          <a:p>
            <a:pPr indent="0" marL="0">
              <a:buNone/>
            </a:pPr>
            <a:r>
              <a:rPr lang="en-US" sz="2200" b="1" dirty="0">
                <a:solidFill>
                  <a:srgbClr val="2E75B6"/>
                </a:solidFill>
              </a:rPr>
              <a:t>選ぶ基準</a:t>
            </a:r>
            <a:endParaRPr lang="en-US" sz="2200" dirty="0"/>
          </a:p>
        </p:txBody>
      </p:sp>
      <p:sp>
        <p:nvSpPr>
          <p:cNvPr id="22" name="Text 3"/>
          <p:cNvSpPr/>
          <p:nvPr/>
        </p:nvSpPr>
        <p:spPr>
          <a:xfrm>
            <a:off x="8001000" y="2011680"/>
            <a:ext cx="3566160" cy="2103120"/>
          </a:xfrm>
          <a:prstGeom prst="rect">
            <a:avLst/>
          </a:prstGeom>
          <a:noFill/>
          <a:ln/>
        </p:spPr>
        <p:txBody>
          <a:bodyPr wrap="square" lIns="381" tIns="381" rIns="381" bIns="381" rtlCol="0" anchor="ctr">
            <a:normAutofit/>
          </a:bodyPr>
          <a:lstStyle/>
          <a:p>
            <a:r>
              <a:rPr lang="en-US" sz="1700" dirty="0">
                <a:solidFill>
                  <a:srgbClr val="17212B"/>
                </a:solidFill>
                <a:latin typeface="Noto Sans CJK JP" pitchFamily="34" charset="0"/>
                <a:ea typeface="Noto Sans CJK JP" pitchFamily="34" charset="-122"/>
                <a:cs typeface="Noto Sans CJK JP" pitchFamily="34" charset="-120"/>
              </a:rPr>
              <a:t>一番大切な目標ではなく、もっと知りたい目標を選ぶ</a:t>
            </a:r>
            <a:endParaRPr lang="en-US" sz="1700" dirty="0"/>
          </a:p>
          <a:p>
            <a:r>
              <a:rPr lang="en-US" sz="1700" dirty="0">
                <a:solidFill>
                  <a:srgbClr val="17212B"/>
                </a:solidFill>
                <a:latin typeface="Noto Sans CJK JP" pitchFamily="34" charset="0"/>
                <a:ea typeface="Noto Sans CJK JP" pitchFamily="34" charset="-122"/>
                <a:cs typeface="Noto Sans CJK JP" pitchFamily="34" charset="-120"/>
              </a:rPr>
              <a:t>理由を一つ書く</a:t>
            </a:r>
            <a:endParaRPr lang="en-US" sz="1700" dirty="0"/>
          </a:p>
          <a:p>
            <a:r>
              <a:rPr lang="en-US" sz="1700" dirty="0">
                <a:solidFill>
                  <a:srgbClr val="17212B"/>
                </a:solidFill>
                <a:latin typeface="Noto Sans CJK JP" pitchFamily="34" charset="0"/>
                <a:ea typeface="Noto Sans CJK JP" pitchFamily="34" charset="-122"/>
                <a:cs typeface="Noto Sans CJK JP" pitchFamily="34" charset="-120"/>
              </a:rPr>
              <a:t>関係する別の目標も探す</a:t>
            </a:r>
            <a:endParaRPr lang="en-US" sz="1700" dirty="0"/>
          </a:p>
        </p:txBody>
      </p:sp>
      <p:sp>
        <p:nvSpPr>
          <p:cNvPr id="24" name="Text 4"/>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一つの問題と複数の目標</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食品ロスを例に考える</a:t>
            </a:r>
            <a:endParaRPr lang="en-US" sz="1200" dirty="0"/>
          </a:p>
        </p:txBody>
      </p:sp>
      <p:pic>
        <p:nvPicPr>
          <p:cNvPr id="4" name="Image 0" descr="/mnt/data/sdgs_ppt_media/image4.png">    </p:cNvPr>
          <p:cNvPicPr>
            <a:picLocks noChangeAspect="1"/>
          </p:cNvPicPr>
          <p:nvPr/>
        </p:nvPicPr>
        <p:blipFill>
          <a:blip r:embed="rId1"/>
          <a:stretch>
            <a:fillRect/>
          </a:stretch>
        </p:blipFill>
        <p:spPr>
          <a:xfrm>
            <a:off x="822960" y="1234440"/>
            <a:ext cx="1143000" cy="1143000"/>
          </a:xfrm>
          <a:prstGeom prst="rect">
            <a:avLst/>
          </a:prstGeom>
        </p:spPr>
      </p:pic>
      <p:pic>
        <p:nvPicPr>
          <p:cNvPr id="5" name="Image 1" descr="/mnt/data/sdgs_ppt_media/image5.png">    </p:cNvPr>
          <p:cNvPicPr>
            <a:picLocks noChangeAspect="1"/>
          </p:cNvPicPr>
          <p:nvPr/>
        </p:nvPicPr>
        <p:blipFill>
          <a:blip r:embed="rId2"/>
          <a:stretch>
            <a:fillRect/>
          </a:stretch>
        </p:blipFill>
        <p:spPr>
          <a:xfrm>
            <a:off x="2194560" y="1234440"/>
            <a:ext cx="1143000" cy="1143000"/>
          </a:xfrm>
          <a:prstGeom prst="rect">
            <a:avLst/>
          </a:prstGeom>
        </p:spPr>
      </p:pic>
      <p:pic>
        <p:nvPicPr>
          <p:cNvPr id="6" name="Image 2" descr="/mnt/data/sdgs_ppt_media/image8.png">    </p:cNvPr>
          <p:cNvPicPr>
            <a:picLocks noChangeAspect="1"/>
          </p:cNvPicPr>
          <p:nvPr/>
        </p:nvPicPr>
        <p:blipFill>
          <a:blip r:embed="rId3"/>
          <a:stretch>
            <a:fillRect/>
          </a:stretch>
        </p:blipFill>
        <p:spPr>
          <a:xfrm>
            <a:off x="3566160" y="1234440"/>
            <a:ext cx="1143000" cy="1143000"/>
          </a:xfrm>
          <a:prstGeom prst="rect">
            <a:avLst/>
          </a:prstGeom>
        </p:spPr>
      </p:pic>
      <p:pic>
        <p:nvPicPr>
          <p:cNvPr id="7" name="Image 3" descr="/mnt/data/sdgs_ppt_media/image10.png">    </p:cNvPr>
          <p:cNvPicPr>
            <a:picLocks noChangeAspect="1"/>
          </p:cNvPicPr>
          <p:nvPr/>
        </p:nvPicPr>
        <p:blipFill>
          <a:blip r:embed="rId4"/>
          <a:stretch>
            <a:fillRect/>
          </a:stretch>
        </p:blipFill>
        <p:spPr>
          <a:xfrm>
            <a:off x="4937760" y="1234440"/>
            <a:ext cx="1143000" cy="1143000"/>
          </a:xfrm>
          <a:prstGeom prst="rect">
            <a:avLst/>
          </a:prstGeom>
        </p:spPr>
      </p:pic>
      <p:pic>
        <p:nvPicPr>
          <p:cNvPr id="8" name="Image 4" descr="/mnt/data/sdgs_ppt_media/image14.png">    </p:cNvPr>
          <p:cNvPicPr>
            <a:picLocks noChangeAspect="1"/>
          </p:cNvPicPr>
          <p:nvPr/>
        </p:nvPicPr>
        <p:blipFill>
          <a:blip r:embed="rId5"/>
          <a:stretch>
            <a:fillRect/>
          </a:stretch>
        </p:blipFill>
        <p:spPr>
          <a:xfrm>
            <a:off x="822960" y="2606040"/>
            <a:ext cx="1143000" cy="1143000"/>
          </a:xfrm>
          <a:prstGeom prst="rect">
            <a:avLst/>
          </a:prstGeom>
        </p:spPr>
      </p:pic>
      <p:pic>
        <p:nvPicPr>
          <p:cNvPr id="9" name="Image 5" descr="/mnt/data/sdgs_ppt_media/image15.png">    </p:cNvPr>
          <p:cNvPicPr>
            <a:picLocks noChangeAspect="1"/>
          </p:cNvPicPr>
          <p:nvPr/>
        </p:nvPicPr>
        <p:blipFill>
          <a:blip r:embed="rId6"/>
          <a:stretch>
            <a:fillRect/>
          </a:stretch>
        </p:blipFill>
        <p:spPr>
          <a:xfrm>
            <a:off x="2194560" y="2606040"/>
            <a:ext cx="1143000" cy="1143000"/>
          </a:xfrm>
          <a:prstGeom prst="rect">
            <a:avLst/>
          </a:prstGeom>
        </p:spPr>
      </p:pic>
      <p:pic>
        <p:nvPicPr>
          <p:cNvPr id="10" name="Image 6" descr="/mnt/data/sdgs_ppt_media/image16.png">    </p:cNvPr>
          <p:cNvPicPr>
            <a:picLocks noChangeAspect="1"/>
          </p:cNvPicPr>
          <p:nvPr/>
        </p:nvPicPr>
        <p:blipFill>
          <a:blip r:embed="rId7"/>
          <a:stretch>
            <a:fillRect/>
          </a:stretch>
        </p:blipFill>
        <p:spPr>
          <a:xfrm>
            <a:off x="3566160" y="2606040"/>
            <a:ext cx="1143000" cy="1143000"/>
          </a:xfrm>
          <a:prstGeom prst="rect">
            <a:avLst/>
          </a:prstGeom>
        </p:spPr>
      </p:pic>
      <p:pic>
        <p:nvPicPr>
          <p:cNvPr id="11" name="Image 7" descr="/mnt/data/sdgs_ppt_media/image17.png">    </p:cNvPr>
          <p:cNvPicPr>
            <a:picLocks noChangeAspect="1"/>
          </p:cNvPicPr>
          <p:nvPr/>
        </p:nvPicPr>
        <p:blipFill>
          <a:blip r:embed="rId8"/>
          <a:stretch>
            <a:fillRect/>
          </a:stretch>
        </p:blipFill>
        <p:spPr>
          <a:xfrm>
            <a:off x="4937760" y="2606040"/>
            <a:ext cx="1143000" cy="1143000"/>
          </a:xfrm>
          <a:prstGeom prst="rect">
            <a:avLst/>
          </a:prstGeom>
        </p:spPr>
      </p:pic>
      <p:sp>
        <p:nvSpPr>
          <p:cNvPr id="12" name="Text 2"/>
          <p:cNvSpPr/>
          <p:nvPr/>
        </p:nvSpPr>
        <p:spPr>
          <a:xfrm>
            <a:off x="6126480" y="1325880"/>
            <a:ext cx="5212080" cy="2743200"/>
          </a:xfrm>
          <a:prstGeom prst="rect">
            <a:avLst/>
          </a:prstGeom>
          <a:noFill/>
          <a:ln/>
        </p:spPr>
        <p:txBody>
          <a:bodyPr wrap="square" lIns="381" tIns="381" rIns="381" bIns="381" rtlCol="0" anchor="ctr">
            <a:normAutofit/>
          </a:bodyPr>
          <a:lstStyle/>
          <a:p>
            <a:r>
              <a:rPr lang="en-US" sz="2000" dirty="0">
                <a:solidFill>
                  <a:srgbClr val="17212B"/>
                </a:solidFill>
                <a:latin typeface="Noto Sans CJK JP" pitchFamily="34" charset="0"/>
                <a:ea typeface="Noto Sans CJK JP" pitchFamily="34" charset="-122"/>
                <a:cs typeface="Noto Sans CJK JP" pitchFamily="34" charset="-120"/>
              </a:rPr>
              <a:t>食品ロスは「つくる責任つかう責任」だけではない</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貧困、健康、水、働き方、気候変動、生態系ともつながる</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問題を一つの目標に押し込めない</a:t>
            </a:r>
            <a:endParaRPr lang="en-US" sz="2000" dirty="0"/>
          </a:p>
        </p:txBody>
      </p:sp>
      <p:sp>
        <p:nvSpPr>
          <p:cNvPr id="13" name="Shape 3"/>
          <p:cNvSpPr/>
          <p:nvPr/>
        </p:nvSpPr>
        <p:spPr>
          <a:xfrm>
            <a:off x="914400" y="5166360"/>
            <a:ext cx="10149840" cy="731520"/>
          </a:xfrm>
          <a:prstGeom prst="rect">
            <a:avLst/>
          </a:prstGeom>
          <a:solidFill>
            <a:srgbClr val="FFFFFF">
              <a:alpha val="0"/>
            </a:srgbClr>
          </a:solidFill>
          <a:ln w="25400">
            <a:solidFill>
              <a:srgbClr val="2E7D32"/>
            </a:solidFill>
            <a:prstDash val="solid"/>
          </a:ln>
        </p:spPr>
      </p:sp>
      <p:sp>
        <p:nvSpPr>
          <p:cNvPr id="14" name="Text 4"/>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D32"/>
                </a:solidFill>
              </a:rPr>
              <a:t>社会課題はつながっている</a:t>
            </a:r>
            <a:endParaRPr lang="en-US" sz="2200" dirty="0"/>
          </a:p>
        </p:txBody>
      </p:sp>
      <p:sp>
        <p:nvSpPr>
          <p:cNvPr id="16"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日本のSDGsを考える</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先進国にも課題がある</a:t>
            </a:r>
            <a:endParaRPr lang="en-US" sz="1200" dirty="0"/>
          </a:p>
        </p:txBody>
      </p:sp>
      <p:sp>
        <p:nvSpPr>
          <p:cNvPr id="4" name="Text 2"/>
          <p:cNvSpPr/>
          <p:nvPr/>
        </p:nvSpPr>
        <p:spPr>
          <a:xfrm>
            <a:off x="822960" y="1371600"/>
            <a:ext cx="6583680" cy="2743200"/>
          </a:xfrm>
          <a:prstGeom prst="rect">
            <a:avLst/>
          </a:prstGeom>
          <a:noFill/>
          <a:ln/>
        </p:spPr>
        <p:txBody>
          <a:bodyPr wrap="square" lIns="381" tIns="381" rIns="381" bIns="381" rtlCol="0" anchor="ctr">
            <a:normAutofit/>
          </a:bodyPr>
          <a:lstStyle/>
          <a:p>
            <a:r>
              <a:rPr lang="en-US" sz="2000" dirty="0">
                <a:solidFill>
                  <a:srgbClr val="17212B"/>
                </a:solidFill>
                <a:latin typeface="Noto Sans CJK JP" pitchFamily="34" charset="0"/>
                <a:ea typeface="Noto Sans CJK JP" pitchFamily="34" charset="-122"/>
                <a:cs typeface="Noto Sans CJK JP" pitchFamily="34" charset="-120"/>
              </a:rPr>
              <a:t>日本政府は2025年にVNRを報告</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健康・福祉、産業・技術革新、気候変動などで進展を整理</a:t>
            </a:r>
            <a:endParaRPr lang="en-US" sz="2000" dirty="0"/>
          </a:p>
          <a:p>
            <a:r>
              <a:rPr lang="en-US" sz="2000" dirty="0">
                <a:solidFill>
                  <a:srgbClr val="17212B"/>
                </a:solidFill>
                <a:latin typeface="Noto Sans CJK JP" pitchFamily="34" charset="0"/>
                <a:ea typeface="Noto Sans CJK JP" pitchFamily="34" charset="-122"/>
                <a:cs typeface="Noto Sans CJK JP" pitchFamily="34" charset="-120"/>
              </a:rPr>
              <a:t>ジェンダー、不平等などには課題</a:t>
            </a:r>
            <a:endParaRPr lang="en-US" sz="2000" dirty="0"/>
          </a:p>
        </p:txBody>
      </p:sp>
      <p:pic>
        <p:nvPicPr>
          <p:cNvPr id="5" name="Image 0" descr="/mnt/data/sdgs_ppt_media/image5.png">    </p:cNvPr>
          <p:cNvPicPr>
            <a:picLocks noChangeAspect="1"/>
          </p:cNvPicPr>
          <p:nvPr/>
        </p:nvPicPr>
        <p:blipFill>
          <a:blip r:embed="rId1"/>
          <a:stretch>
            <a:fillRect/>
          </a:stretch>
        </p:blipFill>
        <p:spPr>
          <a:xfrm>
            <a:off x="7863840" y="1143000"/>
            <a:ext cx="960120" cy="960120"/>
          </a:xfrm>
          <a:prstGeom prst="rect">
            <a:avLst/>
          </a:prstGeom>
        </p:spPr>
      </p:pic>
      <p:pic>
        <p:nvPicPr>
          <p:cNvPr id="6" name="Image 1" descr="/mnt/data/sdgs_ppt_media/image11.png">    </p:cNvPr>
          <p:cNvPicPr>
            <a:picLocks noChangeAspect="1"/>
          </p:cNvPicPr>
          <p:nvPr/>
        </p:nvPicPr>
        <p:blipFill>
          <a:blip r:embed="rId2"/>
          <a:stretch>
            <a:fillRect/>
          </a:stretch>
        </p:blipFill>
        <p:spPr>
          <a:xfrm>
            <a:off x="9052560" y="1143000"/>
            <a:ext cx="960120" cy="960120"/>
          </a:xfrm>
          <a:prstGeom prst="rect">
            <a:avLst/>
          </a:prstGeom>
        </p:spPr>
      </p:pic>
      <p:pic>
        <p:nvPicPr>
          <p:cNvPr id="7" name="Image 2" descr="/mnt/data/sdgs_ppt_media/image15.png">    </p:cNvPr>
          <p:cNvPicPr>
            <a:picLocks noChangeAspect="1"/>
          </p:cNvPicPr>
          <p:nvPr/>
        </p:nvPicPr>
        <p:blipFill>
          <a:blip r:embed="rId3"/>
          <a:stretch>
            <a:fillRect/>
          </a:stretch>
        </p:blipFill>
        <p:spPr>
          <a:xfrm>
            <a:off x="10241280" y="1143000"/>
            <a:ext cx="960120" cy="960120"/>
          </a:xfrm>
          <a:prstGeom prst="rect">
            <a:avLst/>
          </a:prstGeom>
        </p:spPr>
      </p:pic>
      <p:pic>
        <p:nvPicPr>
          <p:cNvPr id="8" name="Image 3" descr="/mnt/data/sdgs_ppt_media/image7.png">    </p:cNvPr>
          <p:cNvPicPr>
            <a:picLocks noChangeAspect="1"/>
          </p:cNvPicPr>
          <p:nvPr/>
        </p:nvPicPr>
        <p:blipFill>
          <a:blip r:embed="rId4"/>
          <a:stretch>
            <a:fillRect/>
          </a:stretch>
        </p:blipFill>
        <p:spPr>
          <a:xfrm>
            <a:off x="7863840" y="2331720"/>
            <a:ext cx="960120" cy="960120"/>
          </a:xfrm>
          <a:prstGeom prst="rect">
            <a:avLst/>
          </a:prstGeom>
        </p:spPr>
      </p:pic>
      <p:pic>
        <p:nvPicPr>
          <p:cNvPr id="9" name="Image 4" descr="/mnt/data/sdgs_ppt_media/image12.png">    </p:cNvPr>
          <p:cNvPicPr>
            <a:picLocks noChangeAspect="1"/>
          </p:cNvPicPr>
          <p:nvPr/>
        </p:nvPicPr>
        <p:blipFill>
          <a:blip r:embed="rId5"/>
          <a:stretch>
            <a:fillRect/>
          </a:stretch>
        </p:blipFill>
        <p:spPr>
          <a:xfrm>
            <a:off x="9052560" y="2331720"/>
            <a:ext cx="960120" cy="960120"/>
          </a:xfrm>
          <a:prstGeom prst="rect">
            <a:avLst/>
          </a:prstGeom>
        </p:spPr>
      </p:pic>
      <p:sp>
        <p:nvSpPr>
          <p:cNvPr id="10" name="Shape 3"/>
          <p:cNvSpPr/>
          <p:nvPr/>
        </p:nvSpPr>
        <p:spPr>
          <a:xfrm>
            <a:off x="914400" y="5166360"/>
            <a:ext cx="10149840" cy="731520"/>
          </a:xfrm>
          <a:prstGeom prst="rect">
            <a:avLst/>
          </a:prstGeom>
          <a:solidFill>
            <a:srgbClr val="FFFFFF">
              <a:alpha val="0"/>
            </a:srgbClr>
          </a:solidFill>
          <a:ln w="25400">
            <a:solidFill>
              <a:srgbClr val="2E75B6"/>
            </a:solidFill>
            <a:prstDash val="solid"/>
          </a:ln>
        </p:spPr>
      </p:sp>
      <p:sp>
        <p:nvSpPr>
          <p:cNvPr id="11" name="Text 4"/>
          <p:cNvSpPr/>
          <p:nvPr/>
        </p:nvSpPr>
        <p:spPr>
          <a:xfrm>
            <a:off x="1097280" y="5303520"/>
            <a:ext cx="9784080" cy="457200"/>
          </a:xfrm>
          <a:prstGeom prst="rect">
            <a:avLst/>
          </a:prstGeom>
          <a:noFill/>
          <a:ln/>
        </p:spPr>
        <p:txBody>
          <a:bodyPr wrap="square" lIns="0" tIns="0" rIns="0" bIns="0" rtlCol="0" anchor="ctr">
            <a:normAutofit/>
          </a:bodyPr>
          <a:lstStyle/>
          <a:p>
            <a:pPr algn="ctr" indent="0" marL="0">
              <a:buNone/>
            </a:pPr>
            <a:r>
              <a:rPr lang="en-US" sz="2200" b="1" dirty="0">
                <a:solidFill>
                  <a:srgbClr val="2E75B6"/>
                </a:solidFill>
              </a:rPr>
              <a:t>日本にとって「誰一人取り残さない」とは誰か</a:t>
            </a:r>
            <a:endParaRPr lang="en-US" sz="2200" dirty="0"/>
          </a:p>
        </p:txBody>
      </p:sp>
      <p:sp>
        <p:nvSpPr>
          <p:cNvPr id="13"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出典：外務省「VNR2025」</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274320"/>
            <a:ext cx="11064240" cy="384048"/>
          </a:xfrm>
          <a:prstGeom prst="rect">
            <a:avLst/>
          </a:prstGeom>
          <a:noFill/>
          <a:ln/>
        </p:spPr>
        <p:txBody>
          <a:bodyPr wrap="square" lIns="0" tIns="0" rIns="0" bIns="0" rtlCol="0" anchor="ctr">
            <a:normAutofit/>
          </a:bodyPr>
          <a:lstStyle/>
          <a:p>
            <a:pPr indent="0" marL="0">
              <a:buNone/>
            </a:pPr>
            <a:r>
              <a:rPr lang="en-US" sz="2800" b="1" dirty="0">
                <a:solidFill>
                  <a:srgbClr val="17212B"/>
                </a:solidFill>
                <a:latin typeface="Noto Sans CJK JP" pitchFamily="34" charset="0"/>
                <a:ea typeface="Noto Sans CJK JP" pitchFamily="34" charset="-122"/>
                <a:cs typeface="Noto Sans CJK JP" pitchFamily="34" charset="-120"/>
              </a:rPr>
              <a:t>個人・社会／現在・未来</a:t>
            </a:r>
            <a:endParaRPr lang="en-US" sz="2800" dirty="0"/>
          </a:p>
        </p:txBody>
      </p:sp>
      <p:sp>
        <p:nvSpPr>
          <p:cNvPr id="3" name="Text 1"/>
          <p:cNvSpPr/>
          <p:nvPr/>
        </p:nvSpPr>
        <p:spPr>
          <a:xfrm>
            <a:off x="566928" y="749808"/>
            <a:ext cx="10789920" cy="228600"/>
          </a:xfrm>
          <a:prstGeom prst="rect">
            <a:avLst/>
          </a:prstGeom>
          <a:noFill/>
          <a:ln/>
        </p:spPr>
        <p:txBody>
          <a:bodyPr wrap="square" lIns="0" tIns="0" rIns="0" bIns="0" rtlCol="0" anchor="ctr">
            <a:normAutofit/>
          </a:bodyPr>
          <a:lstStyle/>
          <a:p>
            <a:pPr indent="0" marL="0">
              <a:buNone/>
            </a:pPr>
            <a:r>
              <a:rPr lang="en-US" sz="1200" dirty="0">
                <a:solidFill>
                  <a:srgbClr val="5B6770"/>
                </a:solidFill>
              </a:rPr>
              <a:t>行動を4つの視点で整理する</a:t>
            </a:r>
            <a:endParaRPr lang="en-US" sz="1200" dirty="0"/>
          </a:p>
        </p:txBody>
      </p:sp>
      <p:pic>
        <p:nvPicPr>
          <p:cNvPr id="4" name="Image 0" descr="/mnt/data/pfis_png/pfis-1.png">    </p:cNvPr>
          <p:cNvPicPr>
            <a:picLocks noChangeAspect="1"/>
          </p:cNvPicPr>
          <p:nvPr/>
        </p:nvPicPr>
        <p:blipFill>
          <a:blip r:embed="rId1"/>
          <a:stretch>
            <a:fillRect/>
          </a:stretch>
        </p:blipFill>
        <p:spPr>
          <a:xfrm>
            <a:off x="822960" y="1234440"/>
            <a:ext cx="5669280" cy="4297680"/>
          </a:xfrm>
          <a:prstGeom prst="rect">
            <a:avLst/>
          </a:prstGeom>
        </p:spPr>
      </p:pic>
      <p:sp>
        <p:nvSpPr>
          <p:cNvPr id="5" name="Text 2"/>
          <p:cNvSpPr/>
          <p:nvPr/>
        </p:nvSpPr>
        <p:spPr>
          <a:xfrm>
            <a:off x="6903720" y="1325880"/>
            <a:ext cx="4480560" cy="3108960"/>
          </a:xfrm>
          <a:prstGeom prst="rect">
            <a:avLst/>
          </a:prstGeom>
          <a:noFill/>
          <a:ln/>
        </p:spPr>
        <p:txBody>
          <a:bodyPr wrap="square" lIns="381" tIns="381" rIns="381" bIns="381" rtlCol="0" anchor="ctr">
            <a:normAutofit/>
          </a:bodyPr>
          <a:lstStyle/>
          <a:p>
            <a:r>
              <a:rPr lang="en-US" sz="1800" dirty="0">
                <a:solidFill>
                  <a:srgbClr val="17212B"/>
                </a:solidFill>
                <a:latin typeface="Noto Sans CJK JP" pitchFamily="34" charset="0"/>
                <a:ea typeface="Noto Sans CJK JP" pitchFamily="34" charset="-122"/>
                <a:cs typeface="Noto Sans CJK JP" pitchFamily="34" charset="-120"/>
              </a:rPr>
              <a:t>現在・個人：自分が今できること</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現在・社会：学校や地域でできる仕組み</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未来・個人：続けたい行動</a:t>
            </a:r>
            <a:endParaRPr lang="en-US" sz="1800" dirty="0"/>
          </a:p>
          <a:p>
            <a:r>
              <a:rPr lang="en-US" sz="1800" dirty="0">
                <a:solidFill>
                  <a:srgbClr val="17212B"/>
                </a:solidFill>
                <a:latin typeface="Noto Sans CJK JP" pitchFamily="34" charset="0"/>
                <a:ea typeface="Noto Sans CJK JP" pitchFamily="34" charset="-122"/>
                <a:cs typeface="Noto Sans CJK JP" pitchFamily="34" charset="-120"/>
              </a:rPr>
              <a:t>未来・社会：必要な制度や仕組み</a:t>
            </a:r>
            <a:endParaRPr lang="en-US" sz="1800" dirty="0"/>
          </a:p>
        </p:txBody>
      </p:sp>
      <p:sp>
        <p:nvSpPr>
          <p:cNvPr id="6" name="Shape 3"/>
          <p:cNvSpPr/>
          <p:nvPr/>
        </p:nvSpPr>
        <p:spPr>
          <a:xfrm>
            <a:off x="914400" y="5669280"/>
            <a:ext cx="10149840" cy="502920"/>
          </a:xfrm>
          <a:prstGeom prst="rect">
            <a:avLst/>
          </a:prstGeom>
          <a:solidFill>
            <a:srgbClr val="FFFFFF">
              <a:alpha val="0"/>
            </a:srgbClr>
          </a:solidFill>
          <a:ln w="25400">
            <a:solidFill>
              <a:srgbClr val="F28C28"/>
            </a:solidFill>
            <a:prstDash val="solid"/>
          </a:ln>
        </p:spPr>
      </p:sp>
      <p:sp>
        <p:nvSpPr>
          <p:cNvPr id="7" name="Text 4"/>
          <p:cNvSpPr/>
          <p:nvPr/>
        </p:nvSpPr>
        <p:spPr>
          <a:xfrm>
            <a:off x="1097280" y="5806440"/>
            <a:ext cx="9784080" cy="228600"/>
          </a:xfrm>
          <a:prstGeom prst="rect">
            <a:avLst/>
          </a:prstGeom>
          <a:noFill/>
          <a:ln/>
        </p:spPr>
        <p:txBody>
          <a:bodyPr wrap="square" lIns="0" tIns="0" rIns="0" bIns="0" rtlCol="0" anchor="ctr">
            <a:normAutofit/>
          </a:bodyPr>
          <a:lstStyle/>
          <a:p>
            <a:pPr algn="ctr" indent="0" marL="0">
              <a:buNone/>
            </a:pPr>
            <a:r>
              <a:rPr lang="en-US" sz="2200" b="1" dirty="0">
                <a:solidFill>
                  <a:srgbClr val="F28C28"/>
                </a:solidFill>
              </a:rPr>
              <a:t>個人の努力と社会の仕組みを両方見る</a:t>
            </a:r>
            <a:endParaRPr lang="en-US" sz="2200" dirty="0"/>
          </a:p>
        </p:txBody>
      </p:sp>
      <p:sp>
        <p:nvSpPr>
          <p:cNvPr id="9" name="Text 5"/>
          <p:cNvSpPr/>
          <p:nvPr/>
        </p:nvSpPr>
        <p:spPr>
          <a:xfrm>
            <a:off x="548640" y="6510528"/>
            <a:ext cx="11064240" cy="201168"/>
          </a:xfrm>
          <a:prstGeom prst="rect">
            <a:avLst/>
          </a:prstGeom>
          <a:noFill/>
          <a:ln/>
        </p:spPr>
        <p:txBody>
          <a:bodyPr wrap="square" lIns="0" tIns="0" rIns="0" bIns="0" rtlCol="0" anchor="ctr">
            <a:normAutofit/>
          </a:bodyPr>
          <a:lstStyle/>
          <a:p>
            <a:pPr indent="0" marL="0">
              <a:buNone/>
            </a:pPr>
            <a:r>
              <a:rPr lang="en-US" sz="700" dirty="0">
                <a:solidFill>
                  <a:srgbClr val="6A737D"/>
                </a:solidFill>
                <a:latin typeface="Noto Sans CJK JP" pitchFamily="34" charset="0"/>
                <a:ea typeface="Noto Sans CJK JP" pitchFamily="34" charset="-122"/>
                <a:cs typeface="Noto Sans CJK JP" pitchFamily="34" charset="-120"/>
              </a:rPr>
              <a:t>出典：国連 SDGs Report 2026／外務省 VNR2025／文部科学省 ESD資料</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JP"/>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JP"/>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SDGs 2026 2時間授業</dc:title>
  <dc:subject>SDGs 2026 lesson materials</dc:subject>
  <dc:creator>OpenAI</dc:creator>
  <cp:lastModifiedBy>OpenAI</cp:lastModifiedBy>
  <cp:revision>1</cp:revision>
  <dcterms:created xsi:type="dcterms:W3CDTF">2026-08-09T07:15:36Z</dcterms:created>
  <dcterms:modified xsi:type="dcterms:W3CDTF">2026-08-09T07:15:36Z</dcterms:modified>
</cp:coreProperties>
</file>