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4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SDGsターゲット</c:v>
                </c:pt>
              </c:strCache>
            </c:strRef>
          </c:tx>
          <c:spPr>
            <a:solidFill>
              <a:srgbClr val="C0504D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順調/中程度</c:v>
                  </c:pt>
                  <c:pt idx="1">
                    <c:v>進展が遅い</c:v>
                  </c:pt>
                  <c:pt idx="2">
                    <c:v>後退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36</c:v>
                </c:pt>
                <c:pt idx="1">
                  <c:v>49</c:v>
                </c:pt>
                <c:pt idx="2">
                  <c:v>15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17212B"/>
                </a:solidFill>
                <a:latin typeface="Noto Sans CJK JP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60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5B6770"/>
                </a:solidFill>
                <a:latin typeface="Noto Sans CJK JP"/>
              </a:defRPr>
            </a:pPr>
            <a:endParaRPr lang="en-US"/>
          </a:p>
        </c:txPr>
        <c:crossAx val="209473455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3時間版では、SDGsを知るだけでなく、地域や学校の課題を分析し、トレードオフを考えたうえで提案をまとめます。社会課題には簡単な正解がないことを学ぶ構成です。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関係する人や組織を考えます。生徒、家庭、学校、地域、企業、行政、国際機関など、誰が決められるのか、誰の協力が必要なのか、誰の声が聞かれていないのかを考えます。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最後に提案をつくります。課題、根拠、提案、影響、評価の順に整理します。単なる行動宣言ではなく、根拠を持った提案を目指します。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発表では、勝ち負けや正解を決めるのではなく、視点を増やします。他の班の提案を聞いて、自分たちになかった視点を記録します。最後に、考えがどのように変わったかを書きます。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まとめです。2030年で持続可能な社会づくりが終わるわけではありません。今の中学生は2030年以降の社会を長く生きます。SDGsを知ることにとどまらず、社会を考え続ける力を育てます。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最後に参考資料です。授業ではすべてを生徒に読ませる必要はありませんが、教師は一次資料を確認してから数値や説明を扱います。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最初に2030年の自分を考えます。何歳になっているか、何をしている時期かを確認し、SDGsを自分の未来とつなげます。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SDGsの基本を確認します。17ゴール、169ターゲット、誰一人取り残さないという理念を押さえます。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2026年の国連報告の数字を確認します。厳しい状況ですが、二択で結論づけず、進んだことと課題を分けて考えます。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成果と課題を同時に見ます。SDGsは、良いことを探して終わるものではありません。社会の複雑さを考えるための共通の物差しです。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2時間目では、学校や地域の課題を選びます。食品ロス、制服、電気使用、防災、地域の人口減少など、身近な課題もSDGsとつながります。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一つの問題に複数の目標が関係することを確認します。食品ロスは、目標12だけではなく、多くの目標と関係します。目標番号を当てるだけではなく、なぜつながるのかを説明します。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3時間目ではトレードオフを扱います。一つの解決策が別の問題を生むことがあります。再生可能エネルギー、食品価格、観光など、現実の社会課題は単純ではありません。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判断の観点を確認します。誰がよくなるのか、誰に負担が生じるのか、短期と長期でどう違うのか、環境・経済・社会のバランスはどうかを考えます。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image" Target="../media/image-9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94360"/>
            <a:ext cx="5760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17212B"/>
                </a:solidFill>
              </a:rPr>
              <a:t>SDGs 2026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777240" y="1577340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E75B6"/>
                </a:solidFill>
              </a:rPr>
              <a:t>3時間で行う授業</a:t>
            </a:r>
            <a:endParaRPr lang="en-US" sz="2600" dirty="0"/>
          </a:p>
        </p:txBody>
      </p:sp>
      <p:pic>
        <p:nvPicPr>
          <p:cNvPr id="4" name="Image 0" descr="/mnt/data/sdgs_ppt_media/image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80960" y="713232"/>
            <a:ext cx="3200400" cy="1005840"/>
          </a:xfrm>
          <a:prstGeom prst="rect">
            <a:avLst/>
          </a:prstGeom>
        </p:spPr>
      </p:pic>
      <p:pic>
        <p:nvPicPr>
          <p:cNvPr id="5" name="Image 1" descr="/mnt/data/sdgs_ppt_media/image3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2148840"/>
            <a:ext cx="1234440" cy="1234440"/>
          </a:xfrm>
          <a:prstGeom prst="rect">
            <a:avLst/>
          </a:prstGeom>
        </p:spPr>
      </p:pic>
      <p:pic>
        <p:nvPicPr>
          <p:cNvPr id="6" name="Image 2" descr="/mnt/data/sdgs_ppt_media/image6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432" y="2148840"/>
            <a:ext cx="1234440" cy="1234440"/>
          </a:xfrm>
          <a:prstGeom prst="rect">
            <a:avLst/>
          </a:prstGeom>
        </p:spPr>
      </p:pic>
      <p:pic>
        <p:nvPicPr>
          <p:cNvPr id="7" name="Image 3" descr="/mnt/data/sdgs_ppt_media/image8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3904" y="2148840"/>
            <a:ext cx="1234440" cy="1234440"/>
          </a:xfrm>
          <a:prstGeom prst="rect">
            <a:avLst/>
          </a:prstGeom>
        </p:spPr>
      </p:pic>
      <p:pic>
        <p:nvPicPr>
          <p:cNvPr id="8" name="Image 4" descr="/mnt/data/sdgs_ppt_media/image1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4376" y="2148840"/>
            <a:ext cx="1234440" cy="1234440"/>
          </a:xfrm>
          <a:prstGeom prst="rect">
            <a:avLst/>
          </a:prstGeom>
        </p:spPr>
      </p:pic>
      <p:pic>
        <p:nvPicPr>
          <p:cNvPr id="9" name="Image 5" descr="/mnt/data/sdgs_ppt_media/image15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4848" y="2148840"/>
            <a:ext cx="1234440" cy="1234440"/>
          </a:xfrm>
          <a:prstGeom prst="rect">
            <a:avLst/>
          </a:prstGeom>
        </p:spPr>
      </p:pic>
      <p:pic>
        <p:nvPicPr>
          <p:cNvPr id="10" name="Image 6" descr="/mnt/data/sdgs_ppt_media/image19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5320" y="2148840"/>
            <a:ext cx="1234440" cy="1234440"/>
          </a:xfrm>
          <a:prstGeom prst="rect">
            <a:avLst/>
          </a:prstGeom>
        </p:spPr>
      </p:pic>
      <p:sp>
        <p:nvSpPr>
          <p:cNvPr id="11" name="Text 2"/>
          <p:cNvSpPr/>
          <p:nvPr/>
        </p:nvSpPr>
        <p:spPr>
          <a:xfrm>
            <a:off x="822960" y="4617720"/>
            <a:ext cx="10424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200" b="1" dirty="0">
                <a:solidFill>
                  <a:srgbClr val="17212B"/>
                </a:solidFill>
              </a:rPr>
              <a:t>1時間目：現在地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17212B"/>
                </a:solidFill>
              </a:rPr>
              <a:t>2時間目：地域課題の分析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17212B"/>
                </a:solidFill>
              </a:rPr>
              <a:t>3時間目：トレードオフと提案</a:t>
            </a:r>
            <a:endParaRPr lang="en-US" sz="2200" dirty="0"/>
          </a:p>
        </p:txBody>
      </p:sp>
      <p:sp>
        <p:nvSpPr>
          <p:cNvPr id="13" name="Text 3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6A737D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出典：国連 SDGs Report 2026／外務省 VNR2025／文部科学省 ESD資料</a:t>
            </a:r>
            <a:endParaRPr lang="en-US" sz="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ステークホルダー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B6770"/>
                </a:solidFill>
              </a:rPr>
              <a:t>関係する人・組織を考える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5029200" cy="3657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生徒・家庭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学校・教職員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地域住民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企業・事業者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市町村・国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国際機関・NGO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6812280" y="1280160"/>
            <a:ext cx="4572000" cy="2926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1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誰が決められるか</a:t>
            </a:r>
            <a:endParaRPr lang="en-US" sz="2100" dirty="0"/>
          </a:p>
          <a:p>
            <a:r>
              <a:rPr lang="en-US" sz="21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誰の協力が必要か</a:t>
            </a:r>
            <a:endParaRPr lang="en-US" sz="2100" dirty="0"/>
          </a:p>
          <a:p>
            <a:r>
              <a:rPr lang="en-US" sz="21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誰の声が聞かれていないか</a:t>
            </a:r>
            <a:endParaRPr lang="en-US" sz="2100" dirty="0"/>
          </a:p>
          <a:p>
            <a:r>
              <a:rPr lang="en-US" sz="21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誰一人取り残さないとは誰か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6A737D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出典：国連 SDGs Report 2026／外務省 VNR2025／文部科学省 ESD資料</a:t>
            </a:r>
            <a:endParaRPr lang="en-US" sz="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提案づくり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B6770"/>
                </a:solidFill>
              </a:rPr>
              <a:t>根拠を持って社会を選ぶ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10332720" cy="3657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課題：何が問題か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根拠：どの資料・データからそう考えたか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提案：誰が何をするか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影響：メリットと注意点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評価：どうなれば改善と言えるか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914400" y="5440680"/>
            <a:ext cx="10149840" cy="594360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E7D3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5577840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E7D32"/>
                </a:solidFill>
              </a:rPr>
              <a:t>行動宣言ではなく、根拠ある提案へ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6A737D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出典：国連 SDGs Report 2026／外務省 VNR2025／文部科学省 ESD資料</a:t>
            </a:r>
            <a:endParaRPr lang="en-US" sz="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発表と振り返り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B6770"/>
                </a:solidFill>
              </a:rPr>
              <a:t>考えを更新する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10332720" cy="34747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他の班の提案を聞く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自分たちになかった視点を記録する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提案のよい点と課題を一つずつ書く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最後に自分の考えの変化を書く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914400" y="5257800"/>
            <a:ext cx="10149840" cy="731520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F28C2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5394960"/>
            <a:ext cx="9784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28C28"/>
                </a:solidFill>
              </a:rPr>
              <a:t>考えが変わることは、学びが進んだ証拠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6A737D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出典：国連 SDGs Report 2026／外務省 VNR2025／文部科学省 ESD資料</a:t>
            </a:r>
            <a:endParaRPr lang="en-US" sz="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まとめ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B6770"/>
                </a:solidFill>
              </a:rPr>
              <a:t>SDGsのその先を考える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10241280" cy="2926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2030年で持続可能な社会づくりが終わるわけではない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今の中学生は2030年以降の社会を長く生きる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SDGsを知る人ではなく、社会を考え続ける人を育てる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914400" y="5166360"/>
            <a:ext cx="10149840" cy="731520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E75B6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5303520"/>
            <a:ext cx="9784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E75B6"/>
                </a:solidFill>
              </a:rPr>
              <a:t>SDGsを教える授業から、SDGsを使って社会を考える授業へ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6A737D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出典：国連 SDGs Report 2026／外務省 VNR2025／文部科学省 ESD資料</a:t>
            </a:r>
            <a:endParaRPr lang="en-US" sz="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参考資料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B6770"/>
                </a:solidFill>
              </a:rPr>
              <a:t>授業者が事前確認する一次資料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31520" y="1234440"/>
            <a:ext cx="10881360" cy="4846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3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United Nations, The Sustainable Development Goals Report 2026: https://unstats.un.org/sdgs/report/2026/</a:t>
            </a:r>
            <a:endParaRPr lang="en-US" sz="1300" dirty="0"/>
          </a:p>
          <a:p>
            <a:r>
              <a:rPr lang="en-US" sz="13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United Nations, Transforming our world: the 2030 Agenda for Sustainable Development: https://sdgs.un.org/2030agenda</a:t>
            </a:r>
            <a:endParaRPr lang="en-US" sz="1300" dirty="0"/>
          </a:p>
          <a:p>
            <a:r>
              <a:rPr lang="en-US" sz="13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外務省「SDGsとは？」: https://www.mofa.go.jp/mofaj/gaiko/oda/sdgs/about/index.html</a:t>
            </a:r>
            <a:endParaRPr lang="en-US" sz="1300" dirty="0"/>
          </a:p>
          <a:p>
            <a:r>
              <a:rPr lang="en-US" sz="13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外務省「VNR2025」: https://www.mofa.go.jp/mofaj/gaiko/oda/sdgs/vnr/index2025.html</a:t>
            </a:r>
            <a:endParaRPr lang="en-US" sz="1300" dirty="0"/>
          </a:p>
          <a:p>
            <a:r>
              <a:rPr lang="en-US" sz="13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文部科学省「ESD」: https://www.mext.go.jp/unesco/004/1339970.htm</a:t>
            </a:r>
            <a:endParaRPr lang="en-US" sz="1300" dirty="0"/>
          </a:p>
          <a:p>
            <a:r>
              <a:rPr lang="en-US" sz="13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UNESCO, Education for Sustainable Development: https://www.unesco.org/en/sustainable-development/education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6A737D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各URLは配布資料・読み原稿に掲載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2030年と自分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B6770"/>
                </a:solidFill>
              </a:rPr>
              <a:t>SDGsを自分ごとにする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1371600"/>
            <a:ext cx="6583680" cy="2743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1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2030年の自分を想像する</a:t>
            </a:r>
            <a:endParaRPr lang="en-US" sz="2100" dirty="0"/>
          </a:p>
          <a:p>
            <a:r>
              <a:rPr lang="en-US" sz="21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社会がどうなっていてほしいか考える</a:t>
            </a:r>
            <a:endParaRPr lang="en-US" sz="2100" dirty="0"/>
          </a:p>
          <a:p>
            <a:r>
              <a:rPr lang="en-US" sz="21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今日の問いを自分の未来と結び付ける</a:t>
            </a:r>
            <a:endParaRPr lang="en-US" sz="2100" dirty="0"/>
          </a:p>
        </p:txBody>
      </p:sp>
      <p:pic>
        <p:nvPicPr>
          <p:cNvPr id="5" name="Image 0" descr="/mnt/data/sdgs_ppt_media/image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0" y="1234440"/>
            <a:ext cx="1143000" cy="1143000"/>
          </a:xfrm>
          <a:prstGeom prst="rect">
            <a:avLst/>
          </a:prstGeom>
        </p:spPr>
      </p:pic>
      <p:pic>
        <p:nvPicPr>
          <p:cNvPr id="6" name="Image 1" descr="/mnt/data/sdgs_ppt_media/image13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440" y="1234440"/>
            <a:ext cx="1143000" cy="1143000"/>
          </a:xfrm>
          <a:prstGeom prst="rect">
            <a:avLst/>
          </a:prstGeom>
        </p:spPr>
      </p:pic>
      <p:pic>
        <p:nvPicPr>
          <p:cNvPr id="7" name="Image 2" descr="/mnt/data/sdgs_ppt_media/image15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2697480"/>
            <a:ext cx="1143000" cy="1143000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914400" y="5166360"/>
            <a:ext cx="10149840" cy="731520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E7D32"/>
            </a:solidFill>
            <a:prstDash val="solid"/>
          </a:ln>
        </p:spPr>
      </p:sp>
      <p:sp>
        <p:nvSpPr>
          <p:cNvPr id="9" name="Text 4"/>
          <p:cNvSpPr/>
          <p:nvPr/>
        </p:nvSpPr>
        <p:spPr>
          <a:xfrm>
            <a:off x="1097280" y="5303520"/>
            <a:ext cx="9784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E7D32"/>
                </a:solidFill>
              </a:rPr>
              <a:t>知ることから、考えることへ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6A737D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出典：国連 SDGs Report 2026／外務省 VNR2025／文部科学省 ESD資料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SDGsの基本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B6770"/>
                </a:solidFill>
              </a:rPr>
              <a:t>17ゴール・169ターゲット・誰一人取り残さない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1371600"/>
            <a:ext cx="6583680" cy="2743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1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2015年に国連で採択</a:t>
            </a:r>
            <a:endParaRPr lang="en-US" sz="2100" dirty="0"/>
          </a:p>
          <a:p>
            <a:r>
              <a:rPr lang="en-US" sz="21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2030年までの国際目標</a:t>
            </a:r>
            <a:endParaRPr lang="en-US" sz="2100" dirty="0"/>
          </a:p>
          <a:p>
            <a:r>
              <a:rPr lang="en-US" sz="21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先進国も含む普遍的な目標</a:t>
            </a:r>
            <a:endParaRPr lang="en-US" sz="2100" dirty="0"/>
          </a:p>
        </p:txBody>
      </p:sp>
      <p:pic>
        <p:nvPicPr>
          <p:cNvPr id="5" name="Image 0" descr="/mnt/data/sdgs_ppt_media/image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0" y="1234440"/>
            <a:ext cx="1143000" cy="1143000"/>
          </a:xfrm>
          <a:prstGeom prst="rect">
            <a:avLst/>
          </a:prstGeom>
        </p:spPr>
      </p:pic>
      <p:pic>
        <p:nvPicPr>
          <p:cNvPr id="6" name="Image 1" descr="/mnt/data/sdgs_ppt_media/image7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5440" y="1234440"/>
            <a:ext cx="1143000" cy="1143000"/>
          </a:xfrm>
          <a:prstGeom prst="rect">
            <a:avLst/>
          </a:prstGeom>
        </p:spPr>
      </p:pic>
      <p:pic>
        <p:nvPicPr>
          <p:cNvPr id="7" name="Image 2" descr="/mnt/data/sdgs_ppt_media/image1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2697480"/>
            <a:ext cx="1143000" cy="1143000"/>
          </a:xfrm>
          <a:prstGeom prst="rect">
            <a:avLst/>
          </a:prstGeom>
        </p:spPr>
      </p:pic>
      <p:pic>
        <p:nvPicPr>
          <p:cNvPr id="8" name="Image 3" descr="/mnt/data/sdgs_ppt_media/image19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5440" y="2697480"/>
            <a:ext cx="1143000" cy="1143000"/>
          </a:xfrm>
          <a:prstGeom prst="rect">
            <a:avLst/>
          </a:prstGeom>
        </p:spPr>
      </p:pic>
      <p:sp>
        <p:nvSpPr>
          <p:cNvPr id="9" name="Shape 3"/>
          <p:cNvSpPr/>
          <p:nvPr/>
        </p:nvSpPr>
        <p:spPr>
          <a:xfrm>
            <a:off x="914400" y="5166360"/>
            <a:ext cx="10149840" cy="731520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E7D32"/>
            </a:solidFill>
            <a:prstDash val="solid"/>
          </a:ln>
        </p:spPr>
      </p:sp>
      <p:sp>
        <p:nvSpPr>
          <p:cNvPr id="10" name="Text 4"/>
          <p:cNvSpPr/>
          <p:nvPr/>
        </p:nvSpPr>
        <p:spPr>
          <a:xfrm>
            <a:off x="1097280" y="5303520"/>
            <a:ext cx="9784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E7D32"/>
                </a:solidFill>
              </a:rPr>
              <a:t>知ることから、考えることへ</a:t>
            </a:r>
            <a:endParaRPr lang="en-US" sz="2200" dirty="0"/>
          </a:p>
        </p:txBody>
      </p:sp>
      <p:sp>
        <p:nvSpPr>
          <p:cNvPr id="12" name="Text 5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6A737D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出典：国連 SDGs Report 2026／外務省 VNR2025／文部科学省 ESD資料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2026年の現在地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B6770"/>
                </a:solidFill>
              </a:rPr>
              <a:t>進捗を数字で読む</a:t>
            </a:r>
            <a:endParaRPr lang="en-US" sz="12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1143000"/>
          <a:ext cx="548640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2"/>
          <p:cNvSpPr/>
          <p:nvPr/>
        </p:nvSpPr>
        <p:spPr>
          <a:xfrm>
            <a:off x="6675120" y="1234440"/>
            <a:ext cx="4754880" cy="3383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19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36％：順調または中程度</a:t>
            </a:r>
            <a:endParaRPr lang="en-US" sz="1900" dirty="0"/>
          </a:p>
          <a:p>
            <a:r>
              <a:rPr lang="en-US" sz="19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49％：進展が遅い</a:t>
            </a:r>
            <a:endParaRPr lang="en-US" sz="1900" dirty="0"/>
          </a:p>
          <a:p>
            <a:r>
              <a:rPr lang="en-US" sz="19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15％：後退</a:t>
            </a:r>
            <a:endParaRPr lang="en-US" sz="1900" dirty="0"/>
          </a:p>
          <a:p>
            <a:r>
              <a:rPr lang="en-US" sz="19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成功・失敗の二択ではなく、根拠を持って判断する</a:t>
            </a:r>
            <a:endParaRPr lang="en-US" sz="1900" dirty="0"/>
          </a:p>
        </p:txBody>
      </p:sp>
      <p:sp>
        <p:nvSpPr>
          <p:cNvPr id="7" name="Text 3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6A737D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出典：United Nations, The Sustainable Development Goals Report 2026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成果と課題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B6770"/>
                </a:solidFill>
              </a:rPr>
              <a:t>両方を同時に見る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6492240" cy="2926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1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安全な水・衛生では前進した指標がある</a:t>
            </a:r>
            <a:endParaRPr lang="en-US" sz="2100" dirty="0"/>
          </a:p>
          <a:p>
            <a:r>
              <a:rPr lang="en-US" sz="21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食料不安、ジェンダー、不平等、気候変動には課題がある</a:t>
            </a:r>
            <a:endParaRPr lang="en-US" sz="2100" dirty="0"/>
          </a:p>
          <a:p>
            <a:r>
              <a:rPr lang="en-US" sz="21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SDGsは、複雑な社会を考える共通の物差し</a:t>
            </a:r>
            <a:endParaRPr lang="en-US" sz="2100" dirty="0"/>
          </a:p>
        </p:txBody>
      </p:sp>
      <p:pic>
        <p:nvPicPr>
          <p:cNvPr id="5" name="Image 0" descr="/mnt/data/sdgs_ppt_media/image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0" y="1097280"/>
            <a:ext cx="960120" cy="960120"/>
          </a:xfrm>
          <a:prstGeom prst="rect">
            <a:avLst/>
          </a:prstGeom>
        </p:spPr>
      </p:pic>
      <p:pic>
        <p:nvPicPr>
          <p:cNvPr id="6" name="Image 1" descr="/mnt/data/sdgs_ppt_media/image4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1120" y="1097280"/>
            <a:ext cx="960120" cy="960120"/>
          </a:xfrm>
          <a:prstGeom prst="rect">
            <a:avLst/>
          </a:prstGeom>
        </p:spPr>
      </p:pic>
      <p:pic>
        <p:nvPicPr>
          <p:cNvPr id="7" name="Image 2" descr="/mnt/data/sdgs_ppt_media/image7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9840" y="1097280"/>
            <a:ext cx="960120" cy="960120"/>
          </a:xfrm>
          <a:prstGeom prst="rect">
            <a:avLst/>
          </a:prstGeom>
        </p:spPr>
      </p:pic>
      <p:pic>
        <p:nvPicPr>
          <p:cNvPr id="8" name="Image 3" descr="/mnt/data/sdgs_ppt_media/image1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0" y="2286000"/>
            <a:ext cx="960120" cy="960120"/>
          </a:xfrm>
          <a:prstGeom prst="rect">
            <a:avLst/>
          </a:prstGeom>
        </p:spPr>
      </p:pic>
      <p:pic>
        <p:nvPicPr>
          <p:cNvPr id="9" name="Image 4" descr="/mnt/data/sdgs_ppt_media/image15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1120" y="2286000"/>
            <a:ext cx="960120" cy="960120"/>
          </a:xfrm>
          <a:prstGeom prst="rect">
            <a:avLst/>
          </a:prstGeom>
        </p:spPr>
      </p:pic>
      <p:sp>
        <p:nvSpPr>
          <p:cNvPr id="10" name="Shape 3"/>
          <p:cNvSpPr/>
          <p:nvPr/>
        </p:nvSpPr>
        <p:spPr>
          <a:xfrm>
            <a:off x="914400" y="5166360"/>
            <a:ext cx="10149840" cy="731520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F28C28"/>
            </a:solidFill>
            <a:prstDash val="solid"/>
          </a:ln>
        </p:spPr>
      </p:sp>
      <p:sp>
        <p:nvSpPr>
          <p:cNvPr id="11" name="Text 4"/>
          <p:cNvSpPr/>
          <p:nvPr/>
        </p:nvSpPr>
        <p:spPr>
          <a:xfrm>
            <a:off x="1097280" y="5303520"/>
            <a:ext cx="9784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28C28"/>
                </a:solidFill>
              </a:rPr>
              <a:t>良いこと探しで終わらせない</a:t>
            </a:r>
            <a:endParaRPr lang="en-US" sz="2200" dirty="0"/>
          </a:p>
        </p:txBody>
      </p:sp>
      <p:sp>
        <p:nvSpPr>
          <p:cNvPr id="13" name="Text 5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6A737D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出典：国連 SDGs Report 2026／外務省 VNR2025／文部科学省 ESD資料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地域・学校の課題を選ぶ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B6770"/>
                </a:solidFill>
              </a:rPr>
              <a:t>身近なところから考える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5303520" cy="37490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0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学校給食の食品ロス</a:t>
            </a:r>
            <a:endParaRPr lang="en-US" sz="2000" dirty="0"/>
          </a:p>
          <a:p>
            <a:r>
              <a:rPr lang="en-US" sz="20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制服・校則・購入負担</a:t>
            </a:r>
            <a:endParaRPr lang="en-US" sz="2000" dirty="0"/>
          </a:p>
          <a:p>
            <a:r>
              <a:rPr lang="en-US" sz="20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学校の電気使用</a:t>
            </a:r>
            <a:endParaRPr lang="en-US" sz="2000" dirty="0"/>
          </a:p>
          <a:p>
            <a:r>
              <a:rPr lang="en-US" sz="20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通学と交通</a:t>
            </a:r>
            <a:endParaRPr lang="en-US" sz="2000" dirty="0"/>
          </a:p>
          <a:p>
            <a:r>
              <a:rPr lang="en-US" sz="20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防災・避難情報</a:t>
            </a:r>
            <a:endParaRPr lang="en-US" sz="2000" dirty="0"/>
          </a:p>
          <a:p>
            <a:r>
              <a:rPr lang="en-US" sz="20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地域の人口減少・高齢化</a:t>
            </a:r>
            <a:endParaRPr lang="en-US" sz="2000" dirty="0"/>
          </a:p>
        </p:txBody>
      </p:sp>
      <p:pic>
        <p:nvPicPr>
          <p:cNvPr id="5" name="Image 0" descr="/mnt/data/sdgs_ppt_media/image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3680" y="1143000"/>
            <a:ext cx="1005840" cy="1005840"/>
          </a:xfrm>
          <a:prstGeom prst="rect">
            <a:avLst/>
          </a:prstGeom>
        </p:spPr>
      </p:pic>
      <p:pic>
        <p:nvPicPr>
          <p:cNvPr id="6" name="Image 1" descr="/mnt/data/sdgs_ppt_media/image14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5552" y="1143000"/>
            <a:ext cx="1005840" cy="1005840"/>
          </a:xfrm>
          <a:prstGeom prst="rect">
            <a:avLst/>
          </a:prstGeom>
        </p:spPr>
      </p:pic>
      <p:pic>
        <p:nvPicPr>
          <p:cNvPr id="7" name="Image 2" descr="/mnt/data/sdgs_ppt_media/image9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7424" y="1143000"/>
            <a:ext cx="1005840" cy="1005840"/>
          </a:xfrm>
          <a:prstGeom prst="rect">
            <a:avLst/>
          </a:prstGeom>
        </p:spPr>
      </p:pic>
      <p:pic>
        <p:nvPicPr>
          <p:cNvPr id="8" name="Image 3" descr="/mnt/data/sdgs_ppt_media/image1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0" y="2404872"/>
            <a:ext cx="1005840" cy="1005840"/>
          </a:xfrm>
          <a:prstGeom prst="rect">
            <a:avLst/>
          </a:prstGeom>
        </p:spPr>
      </p:pic>
      <p:pic>
        <p:nvPicPr>
          <p:cNvPr id="9" name="Image 4" descr="/mnt/data/sdgs_ppt_media/image15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5552" y="2404872"/>
            <a:ext cx="1005840" cy="1005840"/>
          </a:xfrm>
          <a:prstGeom prst="rect">
            <a:avLst/>
          </a:prstGeom>
        </p:spPr>
      </p:pic>
      <p:pic>
        <p:nvPicPr>
          <p:cNvPr id="10" name="Image 5" descr="/mnt/data/sdgs_ppt_media/image18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7424" y="2404872"/>
            <a:ext cx="1005840" cy="1005840"/>
          </a:xfrm>
          <a:prstGeom prst="rect">
            <a:avLst/>
          </a:prstGeom>
        </p:spPr>
      </p:pic>
      <p:sp>
        <p:nvSpPr>
          <p:cNvPr id="11" name="Shape 3"/>
          <p:cNvSpPr/>
          <p:nvPr/>
        </p:nvSpPr>
        <p:spPr>
          <a:xfrm>
            <a:off x="914400" y="5440680"/>
            <a:ext cx="10149840" cy="594360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E7D32"/>
            </a:solidFill>
            <a:prstDash val="solid"/>
          </a:ln>
        </p:spPr>
      </p:sp>
      <p:sp>
        <p:nvSpPr>
          <p:cNvPr id="12" name="Text 4"/>
          <p:cNvSpPr/>
          <p:nvPr/>
        </p:nvSpPr>
        <p:spPr>
          <a:xfrm>
            <a:off x="1097280" y="5577840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E7D32"/>
                </a:solidFill>
              </a:rPr>
              <a:t>身近な問題も、世界の目標とつながる</a:t>
            </a:r>
            <a:endParaRPr lang="en-US" sz="2200" dirty="0"/>
          </a:p>
        </p:txBody>
      </p:sp>
      <p:sp>
        <p:nvSpPr>
          <p:cNvPr id="14" name="Text 5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6A737D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出典：国連 SDGs Report 2026／外務省 VNR2025／文部科学省 ESD資料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関係する目標を探す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B6770"/>
                </a:solidFill>
              </a:rPr>
              <a:t>一つの課題に複数の目標が関係する</a:t>
            </a:r>
            <a:endParaRPr lang="en-US" sz="1200" dirty="0"/>
          </a:p>
        </p:txBody>
      </p:sp>
      <p:pic>
        <p:nvPicPr>
          <p:cNvPr id="4" name="Image 0" descr="/mnt/data/sdgs_ppt_media/image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234440"/>
            <a:ext cx="1143000" cy="1143000"/>
          </a:xfrm>
          <a:prstGeom prst="rect">
            <a:avLst/>
          </a:prstGeom>
        </p:spPr>
      </p:pic>
      <p:pic>
        <p:nvPicPr>
          <p:cNvPr id="5" name="Image 1" descr="/mnt/data/sdgs_ppt_media/image5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4560" y="1234440"/>
            <a:ext cx="1143000" cy="1143000"/>
          </a:xfrm>
          <a:prstGeom prst="rect">
            <a:avLst/>
          </a:prstGeom>
        </p:spPr>
      </p:pic>
      <p:pic>
        <p:nvPicPr>
          <p:cNvPr id="6" name="Image 2" descr="/mnt/data/sdgs_ppt_media/image8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160" y="1234440"/>
            <a:ext cx="1143000" cy="1143000"/>
          </a:xfrm>
          <a:prstGeom prst="rect">
            <a:avLst/>
          </a:prstGeom>
        </p:spPr>
      </p:pic>
      <p:pic>
        <p:nvPicPr>
          <p:cNvPr id="7" name="Image 3" descr="/mnt/data/sdgs_ppt_media/image10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760" y="1234440"/>
            <a:ext cx="1143000" cy="1143000"/>
          </a:xfrm>
          <a:prstGeom prst="rect">
            <a:avLst/>
          </a:prstGeom>
        </p:spPr>
      </p:pic>
      <p:pic>
        <p:nvPicPr>
          <p:cNvPr id="8" name="Image 4" descr="/mnt/data/sdgs_ppt_media/image14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60" y="2606040"/>
            <a:ext cx="1143000" cy="1143000"/>
          </a:xfrm>
          <a:prstGeom prst="rect">
            <a:avLst/>
          </a:prstGeom>
        </p:spPr>
      </p:pic>
      <p:pic>
        <p:nvPicPr>
          <p:cNvPr id="9" name="Image 5" descr="/mnt/data/sdgs_ppt_media/image15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4560" y="2606040"/>
            <a:ext cx="1143000" cy="1143000"/>
          </a:xfrm>
          <a:prstGeom prst="rect">
            <a:avLst/>
          </a:prstGeom>
        </p:spPr>
      </p:pic>
      <p:pic>
        <p:nvPicPr>
          <p:cNvPr id="10" name="Image 6" descr="/mnt/data/sdgs_ppt_media/image16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66160" y="2606040"/>
            <a:ext cx="1143000" cy="1143000"/>
          </a:xfrm>
          <a:prstGeom prst="rect">
            <a:avLst/>
          </a:prstGeom>
        </p:spPr>
      </p:pic>
      <p:pic>
        <p:nvPicPr>
          <p:cNvPr id="11" name="Image 7" descr="/mnt/data/sdgs_ppt_media/image17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37760" y="2606040"/>
            <a:ext cx="1143000" cy="1143000"/>
          </a:xfrm>
          <a:prstGeom prst="rect">
            <a:avLst/>
          </a:prstGeom>
        </p:spPr>
      </p:pic>
      <p:sp>
        <p:nvSpPr>
          <p:cNvPr id="12" name="Text 2"/>
          <p:cNvSpPr/>
          <p:nvPr/>
        </p:nvSpPr>
        <p:spPr>
          <a:xfrm>
            <a:off x="6126480" y="1325880"/>
            <a:ext cx="5212080" cy="2743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0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例：食品ロス</a:t>
            </a:r>
            <a:endParaRPr lang="en-US" sz="2000" dirty="0"/>
          </a:p>
          <a:p>
            <a:r>
              <a:rPr lang="en-US" sz="20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食料、健康、水、働き方、生産と消費、気候変動、生態系につながる</a:t>
            </a:r>
            <a:endParaRPr lang="en-US" sz="2000" dirty="0"/>
          </a:p>
          <a:p>
            <a:r>
              <a:rPr lang="en-US" sz="20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目標番号を当てるだけで終わらせない</a:t>
            </a:r>
            <a:endParaRPr lang="en-US" sz="2000" dirty="0"/>
          </a:p>
        </p:txBody>
      </p:sp>
      <p:sp>
        <p:nvSpPr>
          <p:cNvPr id="13" name="Shape 3"/>
          <p:cNvSpPr/>
          <p:nvPr/>
        </p:nvSpPr>
        <p:spPr>
          <a:xfrm>
            <a:off x="914400" y="5166360"/>
            <a:ext cx="10149840" cy="731520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E75B6"/>
            </a:solidFill>
            <a:prstDash val="solid"/>
          </a:ln>
        </p:spPr>
      </p:sp>
      <p:sp>
        <p:nvSpPr>
          <p:cNvPr id="14" name="Text 4"/>
          <p:cNvSpPr/>
          <p:nvPr/>
        </p:nvSpPr>
        <p:spPr>
          <a:xfrm>
            <a:off x="1097280" y="5303520"/>
            <a:ext cx="9784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E75B6"/>
                </a:solidFill>
              </a:rPr>
              <a:t>「つながり」を説明することが大切</a:t>
            </a:r>
            <a:endParaRPr lang="en-US" sz="2200" dirty="0"/>
          </a:p>
        </p:txBody>
      </p:sp>
      <p:sp>
        <p:nvSpPr>
          <p:cNvPr id="16" name="Text 5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6A737D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出典：国連 SDGs Report 2026／外務省 VNR2025／文部科学省 ESD資料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トレードオフ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B6770"/>
                </a:solidFill>
              </a:rPr>
              <a:t>一つの解決策が別の問題を生むこと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1325880"/>
            <a:ext cx="10424160" cy="30175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0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再生可能エネルギーを増やす→設置場所・景観・費用の課題</a:t>
            </a:r>
            <a:endParaRPr lang="en-US" sz="2000" dirty="0"/>
          </a:p>
          <a:p>
            <a:r>
              <a:rPr lang="en-US" sz="20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食品を安くする→生産者の所得や労働条件の課題</a:t>
            </a:r>
            <a:endParaRPr lang="en-US" sz="2000" dirty="0"/>
          </a:p>
          <a:p>
            <a:r>
              <a:rPr lang="en-US" sz="20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観光で地域活性化→住民生活や自然環境への影響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914400" y="5074920"/>
            <a:ext cx="10149840" cy="822960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D6282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5212080"/>
            <a:ext cx="9784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D62828"/>
                </a:solidFill>
              </a:rPr>
              <a:t>「SDGsに関係すること」なら必ずよい、とは限らない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6A737D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出典：国連 SDGs Report 2026／外務省 VNR2025／文部科学省 ESD資料</a:t>
            </a:r>
            <a:endParaRPr lang="en-US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11064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判断の観点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66928" y="749808"/>
            <a:ext cx="10789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5B6770"/>
                </a:solidFill>
              </a:rPr>
              <a:t>誰にとって、いつまで、どのような影響か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5486400" cy="3657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誰がよくなるか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誰に負担が生じるか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短期的にはどうか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長期的にはどうか</a:t>
            </a:r>
            <a:endParaRPr lang="en-US" sz="2200" dirty="0"/>
          </a:p>
          <a:p>
            <a:r>
              <a:rPr lang="en-US" sz="2200" dirty="0">
                <a:solidFill>
                  <a:srgbClr val="17212B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環境・経済・社会のバランスはどうか</a:t>
            </a:r>
            <a:endParaRPr lang="en-US" sz="2200" dirty="0"/>
          </a:p>
        </p:txBody>
      </p:sp>
      <p:pic>
        <p:nvPicPr>
          <p:cNvPr id="5" name="Image 0" descr="/mnt/data/sdgs_ppt_media/image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0" y="1143000"/>
            <a:ext cx="987552" cy="987552"/>
          </a:xfrm>
          <a:prstGeom prst="rect">
            <a:avLst/>
          </a:prstGeom>
        </p:spPr>
      </p:pic>
      <p:pic>
        <p:nvPicPr>
          <p:cNvPr id="6" name="Image 1" descr="/mnt/data/sdgs_ppt_media/image1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1584" y="1143000"/>
            <a:ext cx="987552" cy="987552"/>
          </a:xfrm>
          <a:prstGeom prst="rect">
            <a:avLst/>
          </a:prstGeom>
        </p:spPr>
      </p:pic>
      <p:pic>
        <p:nvPicPr>
          <p:cNvPr id="7" name="Image 2" descr="/mnt/data/sdgs_ppt_media/image13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5168" y="1143000"/>
            <a:ext cx="987552" cy="987552"/>
          </a:xfrm>
          <a:prstGeom prst="rect">
            <a:avLst/>
          </a:prstGeom>
        </p:spPr>
      </p:pic>
      <p:pic>
        <p:nvPicPr>
          <p:cNvPr id="8" name="Image 3" descr="/mnt/data/sdgs_ppt_media/image14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2386584"/>
            <a:ext cx="987552" cy="987552"/>
          </a:xfrm>
          <a:prstGeom prst="rect">
            <a:avLst/>
          </a:prstGeom>
        </p:spPr>
      </p:pic>
      <p:pic>
        <p:nvPicPr>
          <p:cNvPr id="9" name="Image 4" descr="/mnt/data/sdgs_ppt_media/image15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584" y="2386584"/>
            <a:ext cx="987552" cy="987552"/>
          </a:xfrm>
          <a:prstGeom prst="rect">
            <a:avLst/>
          </a:prstGeom>
        </p:spPr>
      </p:pic>
      <p:pic>
        <p:nvPicPr>
          <p:cNvPr id="10" name="Image 5" descr="/mnt/data/sdgs_ppt_media/image19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45168" y="2386584"/>
            <a:ext cx="987552" cy="987552"/>
          </a:xfrm>
          <a:prstGeom prst="rect">
            <a:avLst/>
          </a:prstGeom>
        </p:spPr>
      </p:pic>
      <p:sp>
        <p:nvSpPr>
          <p:cNvPr id="11" name="Shape 3"/>
          <p:cNvSpPr/>
          <p:nvPr/>
        </p:nvSpPr>
        <p:spPr>
          <a:xfrm>
            <a:off x="914400" y="5440680"/>
            <a:ext cx="10149840" cy="594360"/>
          </a:xfrm>
          <a:prstGeom prst="rect">
            <a:avLst/>
          </a:prstGeom>
          <a:solidFill>
            <a:srgbClr val="FFFFFF">
              <a:alpha val="0"/>
            </a:srgbClr>
          </a:solidFill>
          <a:ln w="25400">
            <a:solidFill>
              <a:srgbClr val="2E75B6"/>
            </a:solidFill>
            <a:prstDash val="solid"/>
          </a:ln>
        </p:spPr>
      </p:sp>
      <p:sp>
        <p:nvSpPr>
          <p:cNvPr id="12" name="Text 4"/>
          <p:cNvSpPr/>
          <p:nvPr/>
        </p:nvSpPr>
        <p:spPr>
          <a:xfrm>
            <a:off x="1097280" y="5577840"/>
            <a:ext cx="9784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2E75B6"/>
                </a:solidFill>
              </a:rPr>
              <a:t>判断には根拠が必要</a:t>
            </a:r>
            <a:endParaRPr lang="en-US" sz="2200" dirty="0"/>
          </a:p>
        </p:txBody>
      </p:sp>
      <p:sp>
        <p:nvSpPr>
          <p:cNvPr id="14" name="Text 5"/>
          <p:cNvSpPr/>
          <p:nvPr/>
        </p:nvSpPr>
        <p:spPr>
          <a:xfrm>
            <a:off x="548640" y="6510528"/>
            <a:ext cx="11064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00" dirty="0">
                <a:solidFill>
                  <a:srgbClr val="6A737D"/>
                </a:solidFill>
                <a:latin typeface="Noto Sans CJK JP" pitchFamily="34" charset="0"/>
                <a:ea typeface="Noto Sans CJK JP" pitchFamily="34" charset="-122"/>
                <a:cs typeface="Noto Sans CJK JP" pitchFamily="34" charset="-120"/>
              </a:rPr>
              <a:t>出典：国連 SDGs Report 2026／外務省 VNR2025／文部科学省 ESD資料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JP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JP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SDGs 2026 3時間授業</dc:title>
  <dc:subject>SDGs 2026 lesson materials</dc:subject>
  <dc:creator>OpenAI</dc:creator>
  <cp:lastModifiedBy>OpenAI</cp:lastModifiedBy>
  <cp:revision>1</cp:revision>
  <dcterms:created xsi:type="dcterms:W3CDTF">2026-08-09T07:15:36Z</dcterms:created>
  <dcterms:modified xsi:type="dcterms:W3CDTF">2026-08-09T07:15:36Z</dcterms:modified>
</cp:coreProperties>
</file>