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6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A6CA8-BA11-44C5-A133-DD28DC678CAA}" type="datetimeFigureOut">
              <a:rPr kumimoji="1" lang="ja-JP" altLang="en-US" smtClean="0"/>
              <a:t>2020/3/10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4C4EF-4492-4DD7-A0D7-E34AA211E6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4275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A6CA8-BA11-44C5-A133-DD28DC678CAA}" type="datetimeFigureOut">
              <a:rPr kumimoji="1" lang="ja-JP" altLang="en-US" smtClean="0"/>
              <a:t>2020/3/10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4C4EF-4492-4DD7-A0D7-E34AA211E6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4085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A6CA8-BA11-44C5-A133-DD28DC678CAA}" type="datetimeFigureOut">
              <a:rPr kumimoji="1" lang="ja-JP" altLang="en-US" smtClean="0"/>
              <a:t>2020/3/10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4C4EF-4492-4DD7-A0D7-E34AA211E6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1518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A6CA8-BA11-44C5-A133-DD28DC678CAA}" type="datetimeFigureOut">
              <a:rPr kumimoji="1" lang="ja-JP" altLang="en-US" smtClean="0"/>
              <a:t>2020/3/10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4C4EF-4492-4DD7-A0D7-E34AA211E6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9914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A6CA8-BA11-44C5-A133-DD28DC678CAA}" type="datetimeFigureOut">
              <a:rPr kumimoji="1" lang="ja-JP" altLang="en-US" smtClean="0"/>
              <a:t>2020/3/10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4C4EF-4492-4DD7-A0D7-E34AA211E6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7822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A6CA8-BA11-44C5-A133-DD28DC678CAA}" type="datetimeFigureOut">
              <a:rPr kumimoji="1" lang="ja-JP" altLang="en-US" smtClean="0"/>
              <a:t>2020/3/10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4C4EF-4492-4DD7-A0D7-E34AA211E6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2607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A6CA8-BA11-44C5-A133-DD28DC678CAA}" type="datetimeFigureOut">
              <a:rPr kumimoji="1" lang="ja-JP" altLang="en-US" smtClean="0"/>
              <a:t>2020/3/10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4C4EF-4492-4DD7-A0D7-E34AA211E6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5832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A6CA8-BA11-44C5-A133-DD28DC678CAA}" type="datetimeFigureOut">
              <a:rPr kumimoji="1" lang="ja-JP" altLang="en-US" smtClean="0"/>
              <a:t>2020/3/10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4C4EF-4492-4DD7-A0D7-E34AA211E6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542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A6CA8-BA11-44C5-A133-DD28DC678CAA}" type="datetimeFigureOut">
              <a:rPr kumimoji="1" lang="ja-JP" altLang="en-US" smtClean="0"/>
              <a:t>2020/3/10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4C4EF-4492-4DD7-A0D7-E34AA211E6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6357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A6CA8-BA11-44C5-A133-DD28DC678CAA}" type="datetimeFigureOut">
              <a:rPr kumimoji="1" lang="ja-JP" altLang="en-US" smtClean="0"/>
              <a:t>2020/3/10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4C4EF-4492-4DD7-A0D7-E34AA211E6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9145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A6CA8-BA11-44C5-A133-DD28DC678CAA}" type="datetimeFigureOut">
              <a:rPr kumimoji="1" lang="ja-JP" altLang="en-US" smtClean="0"/>
              <a:t>2020/3/10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4C4EF-4492-4DD7-A0D7-E34AA211E6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649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A6CA8-BA11-44C5-A133-DD28DC678CAA}" type="datetimeFigureOut">
              <a:rPr kumimoji="1" lang="ja-JP" altLang="en-US" smtClean="0"/>
              <a:t>2020/3/10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4C4EF-4492-4DD7-A0D7-E34AA211E6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3823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3foLsvz_kg" TargetMode="Externa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5l9RHeATl0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582277" y="0"/>
            <a:ext cx="6285695" cy="31547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9900" b="0" i="0" dirty="0" smtClean="0">
                <a:solidFill>
                  <a:srgbClr val="333333"/>
                </a:solidFill>
                <a:effectLst/>
                <a:latin typeface="游ゴシック体"/>
              </a:rPr>
              <a:t>SDGs</a:t>
            </a:r>
            <a:endParaRPr lang="ja-JP" altLang="en-US" sz="19900" dirty="0"/>
          </a:p>
        </p:txBody>
      </p:sp>
      <p:sp>
        <p:nvSpPr>
          <p:cNvPr id="5" name="正方形/長方形 4"/>
          <p:cNvSpPr/>
          <p:nvPr/>
        </p:nvSpPr>
        <p:spPr>
          <a:xfrm>
            <a:off x="352430" y="3557184"/>
            <a:ext cx="521809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9600" b="0" i="0" dirty="0" smtClean="0">
                <a:solidFill>
                  <a:srgbClr val="FF0000"/>
                </a:solidFill>
                <a:effectLst/>
                <a:latin typeface="游ゴシック体"/>
              </a:rPr>
              <a:t>S</a:t>
            </a:r>
            <a:r>
              <a:rPr lang="en-US" altLang="ja-JP" sz="8000" b="0" i="0" dirty="0" smtClean="0">
                <a:solidFill>
                  <a:srgbClr val="333333"/>
                </a:solidFill>
                <a:effectLst/>
                <a:latin typeface="游ゴシック体"/>
              </a:rPr>
              <a:t>ustainable</a:t>
            </a:r>
            <a:endParaRPr lang="ja-JP" altLang="en-US" sz="8000" dirty="0"/>
          </a:p>
        </p:txBody>
      </p:sp>
      <p:sp>
        <p:nvSpPr>
          <p:cNvPr id="6" name="正方形/長方形 5"/>
          <p:cNvSpPr/>
          <p:nvPr/>
        </p:nvSpPr>
        <p:spPr>
          <a:xfrm>
            <a:off x="2799567" y="4422762"/>
            <a:ext cx="588494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9600" b="0" i="0" dirty="0" smtClean="0">
                <a:solidFill>
                  <a:srgbClr val="FF0000"/>
                </a:solidFill>
                <a:effectLst/>
                <a:latin typeface="游ゴシック体"/>
              </a:rPr>
              <a:t>D</a:t>
            </a:r>
            <a:r>
              <a:rPr lang="en-US" altLang="ja-JP" sz="8000" b="0" i="0" dirty="0" smtClean="0">
                <a:solidFill>
                  <a:srgbClr val="333333"/>
                </a:solidFill>
                <a:effectLst/>
                <a:latin typeface="游ゴシック体"/>
              </a:rPr>
              <a:t>evelopment</a:t>
            </a:r>
            <a:endParaRPr lang="ja-JP" altLang="en-US" sz="8000" dirty="0"/>
          </a:p>
        </p:txBody>
      </p:sp>
      <p:sp>
        <p:nvSpPr>
          <p:cNvPr id="7" name="正方形/長方形 6"/>
          <p:cNvSpPr/>
          <p:nvPr/>
        </p:nvSpPr>
        <p:spPr>
          <a:xfrm>
            <a:off x="6204476" y="5288340"/>
            <a:ext cx="272061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9600" b="0" i="0" dirty="0" smtClean="0">
                <a:solidFill>
                  <a:srgbClr val="FF0000"/>
                </a:solidFill>
                <a:effectLst/>
                <a:latin typeface="游ゴシック体"/>
              </a:rPr>
              <a:t>G</a:t>
            </a:r>
            <a:r>
              <a:rPr lang="en-US" altLang="ja-JP" sz="8000" b="0" i="0" dirty="0" smtClean="0">
                <a:solidFill>
                  <a:srgbClr val="333333"/>
                </a:solidFill>
                <a:effectLst/>
                <a:latin typeface="游ゴシック体"/>
              </a:rPr>
              <a:t>oal</a:t>
            </a:r>
            <a:r>
              <a:rPr lang="en-US" altLang="ja-JP" sz="8000" b="0" i="0" dirty="0" smtClean="0">
                <a:solidFill>
                  <a:srgbClr val="FF0000"/>
                </a:solidFill>
                <a:effectLst/>
                <a:latin typeface="游ゴシック体"/>
              </a:rPr>
              <a:t>s</a:t>
            </a:r>
            <a:endParaRPr lang="ja-JP" altLang="en-US" sz="8000" dirty="0">
              <a:solidFill>
                <a:srgbClr val="FF0000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763326" y="2773943"/>
            <a:ext cx="7802136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6600" b="1" i="0" dirty="0" smtClean="0">
                <a:solidFill>
                  <a:srgbClr val="333333"/>
                </a:solidFill>
                <a:effectLst/>
                <a:latin typeface="游ゴシック体"/>
              </a:rPr>
              <a:t>持続可能な開発目標</a:t>
            </a:r>
            <a:endParaRPr lang="ja-JP" altLang="en-US" sz="6600" dirty="0"/>
          </a:p>
        </p:txBody>
      </p:sp>
      <p:sp>
        <p:nvSpPr>
          <p:cNvPr id="10" name="正方形/長方形 9"/>
          <p:cNvSpPr/>
          <p:nvPr/>
        </p:nvSpPr>
        <p:spPr>
          <a:xfrm>
            <a:off x="622530" y="2801949"/>
            <a:ext cx="3580016" cy="961238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5021366" y="2801949"/>
            <a:ext cx="3580016" cy="961238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1063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0" grpId="0" animBg="1"/>
      <p:bldP spid="10" grpId="1" animBg="1"/>
      <p:bldP spid="11" grpId="0" animBg="1"/>
      <p:bldP spid="11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84738" y="0"/>
            <a:ext cx="6940062" cy="6858892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2977661" y="445477"/>
            <a:ext cx="1477108" cy="773723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8152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0954" y="-1"/>
            <a:ext cx="6869723" cy="6869725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5017478" y="633046"/>
            <a:ext cx="984737" cy="773723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1520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06768" y="52298"/>
            <a:ext cx="6494585" cy="6805702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2930770" y="609600"/>
            <a:ext cx="2790092" cy="773723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027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66092" y="-1"/>
            <a:ext cx="7010400" cy="6806609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5017476" y="633045"/>
            <a:ext cx="679939" cy="773723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3422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7526" y="92364"/>
            <a:ext cx="6852283" cy="6668654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4103077" y="1500554"/>
            <a:ext cx="1594340" cy="773723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3274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01968" y="0"/>
            <a:ext cx="6869723" cy="6949605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2708028" y="1383323"/>
            <a:ext cx="1477108" cy="773723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453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72308" y="128953"/>
            <a:ext cx="6729047" cy="6653013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2907323" y="703384"/>
            <a:ext cx="1359878" cy="773723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4721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5414" y="0"/>
            <a:ext cx="6799384" cy="6878910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5580184" y="633046"/>
            <a:ext cx="1805353" cy="773723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8874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19199" y="0"/>
            <a:ext cx="6739757" cy="6858000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2977662" y="679939"/>
            <a:ext cx="1477108" cy="773723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3933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72308" y="0"/>
            <a:ext cx="6986953" cy="6946333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3530210" y="609600"/>
            <a:ext cx="1477108" cy="773723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3530210" y="1383323"/>
            <a:ext cx="1477108" cy="773723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6515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034833" cy="4900246"/>
          </a:xfrm>
          <a:prstGeom prst="rect">
            <a:avLst/>
          </a:prstGeom>
        </p:spPr>
      </p:pic>
      <p:sp>
        <p:nvSpPr>
          <p:cNvPr id="5" name="右矢印 4"/>
          <p:cNvSpPr/>
          <p:nvPr/>
        </p:nvSpPr>
        <p:spPr>
          <a:xfrm rot="16200000">
            <a:off x="2642847" y="5029199"/>
            <a:ext cx="1594338" cy="1336431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485442" y="3455832"/>
            <a:ext cx="36724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/>
              <a:t>このバッジは何を表しているでしょうか？</a:t>
            </a:r>
            <a:endParaRPr kumimoji="1" lang="ja-JP" altLang="en-US" sz="4000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 rotWithShape="1"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3732" y="157962"/>
            <a:ext cx="5112568" cy="4742284"/>
          </a:xfrm>
          <a:prstGeom prst="rect">
            <a:avLst/>
          </a:prstGeom>
        </p:spPr>
      </p:pic>
      <p:sp>
        <p:nvSpPr>
          <p:cNvPr id="7" name="正方形/長方形 6"/>
          <p:cNvSpPr/>
          <p:nvPr/>
        </p:nvSpPr>
        <p:spPr>
          <a:xfrm>
            <a:off x="615930" y="5301208"/>
            <a:ext cx="698460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8800" b="1" dirty="0" smtClean="0">
                <a:ln w="38100">
                  <a:solidFill>
                    <a:schemeClr val="bg1"/>
                  </a:solidFill>
                </a:ln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１</a:t>
            </a:r>
            <a:r>
              <a:rPr lang="ja-JP" altLang="en-US" sz="8800" b="1" dirty="0">
                <a:ln w="38100">
                  <a:solidFill>
                    <a:schemeClr val="bg1"/>
                  </a:solidFill>
                </a:ln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７</a:t>
            </a:r>
            <a:r>
              <a:rPr lang="ja-JP" altLang="en-US" sz="8800" b="1" dirty="0" smtClean="0">
                <a:ln w="38100">
                  <a:solidFill>
                    <a:schemeClr val="bg1"/>
                  </a:solidFill>
                </a:ln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のゴール</a:t>
            </a:r>
            <a:endParaRPr lang="ja-JP" altLang="en-US" sz="8800" b="1" dirty="0">
              <a:ln w="38100">
                <a:solidFill>
                  <a:schemeClr val="bg1"/>
                </a:solidFill>
              </a:ln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55263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78523" y="0"/>
            <a:ext cx="7010400" cy="7010400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2930770" y="609600"/>
            <a:ext cx="1477108" cy="773723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8738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95754" y="0"/>
            <a:ext cx="6588369" cy="6866193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3012830" y="656492"/>
            <a:ext cx="908930" cy="773723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0008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37846" y="28218"/>
            <a:ext cx="6869724" cy="6829782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2849490" y="609600"/>
            <a:ext cx="1001150" cy="773723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8006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72307" y="0"/>
            <a:ext cx="6658708" cy="6776214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2930770" y="609600"/>
            <a:ext cx="1477108" cy="773723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5922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4400" y="-1"/>
            <a:ext cx="6986953" cy="6865089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2930767" y="525220"/>
            <a:ext cx="3906913" cy="773723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522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8473" y="17877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400" b="1" dirty="0" smtClean="0"/>
              <a:t>資料</a:t>
            </a:r>
            <a:endParaRPr lang="en-US" altLang="ja-JP" sz="4400" b="1" dirty="0" smtClean="0"/>
          </a:p>
          <a:p>
            <a:pPr algn="ctr"/>
            <a:r>
              <a:rPr lang="ja-JP" altLang="en-US" sz="4400" b="1" dirty="0" smtClean="0"/>
              <a:t>「私たちがつくる持続可能な世界」で、さらに理解を深めよう</a:t>
            </a:r>
            <a:endParaRPr kumimoji="1" lang="ja-JP" altLang="en-US" sz="4400" b="1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2141535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800" b="1" dirty="0" smtClean="0">
                <a:solidFill>
                  <a:srgbClr val="FF0000"/>
                </a:solidFill>
              </a:rPr>
              <a:t>０１ 不平等をなくそう！</a:t>
            </a:r>
            <a:endParaRPr kumimoji="1" lang="ja-JP" altLang="en-US" sz="4800" b="1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91127" y="2826408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800" b="1" dirty="0" smtClean="0">
                <a:solidFill>
                  <a:schemeClr val="accent1">
                    <a:lumMod val="75000"/>
                  </a:schemeClr>
                </a:solidFill>
              </a:rPr>
              <a:t>０２ 暴力や差別をなくそう！</a:t>
            </a:r>
            <a:endParaRPr kumimoji="1" lang="ja-JP" altLang="en-US" sz="4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3571396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800" b="1" dirty="0" smtClean="0">
                <a:ln w="19050">
                  <a:noFill/>
                </a:ln>
                <a:solidFill>
                  <a:srgbClr val="FF9900"/>
                </a:solidFill>
              </a:rPr>
              <a:t>０３ 地球環境を守ろう！</a:t>
            </a:r>
            <a:endParaRPr kumimoji="1" lang="ja-JP" altLang="en-US" sz="4800" b="1" dirty="0">
              <a:ln w="19050">
                <a:noFill/>
              </a:ln>
              <a:solidFill>
                <a:srgbClr val="FF99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" y="4372856"/>
            <a:ext cx="535709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 smtClean="0"/>
              <a:t>「これは驚き」</a:t>
            </a:r>
            <a:endParaRPr kumimoji="1" lang="en-US" altLang="ja-JP" sz="4000" b="1" dirty="0" smtClean="0"/>
          </a:p>
          <a:p>
            <a:pPr algn="ctr"/>
            <a:r>
              <a:rPr lang="ja-JP" altLang="en-US" sz="4000" b="1" dirty="0" smtClean="0"/>
              <a:t>「知らなかった」</a:t>
            </a:r>
            <a:endParaRPr lang="en-US" altLang="ja-JP" sz="4000" b="1" dirty="0" smtClean="0"/>
          </a:p>
          <a:p>
            <a:pPr algn="ctr"/>
            <a:r>
              <a:rPr kumimoji="1" lang="ja-JP" altLang="en-US" sz="4000" b="1" dirty="0" smtClean="0"/>
              <a:t>「考えさえられる」</a:t>
            </a:r>
            <a:endParaRPr kumimoji="1" lang="ja-JP" altLang="en-US" sz="4000" b="1" dirty="0"/>
          </a:p>
        </p:txBody>
      </p:sp>
      <p:sp>
        <p:nvSpPr>
          <p:cNvPr id="2" name="右矢印 1"/>
          <p:cNvSpPr/>
          <p:nvPr/>
        </p:nvSpPr>
        <p:spPr>
          <a:xfrm>
            <a:off x="5043054" y="5052290"/>
            <a:ext cx="628073" cy="4433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800435" y="4920020"/>
            <a:ext cx="32512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b="1" u="sng" dirty="0">
                <a:solidFill>
                  <a:srgbClr val="FF0000"/>
                </a:solidFill>
              </a:rPr>
              <a:t>線</a:t>
            </a:r>
            <a:r>
              <a:rPr lang="ja-JP" altLang="en-US" sz="4000" b="1" u="sng" dirty="0" smtClean="0">
                <a:solidFill>
                  <a:srgbClr val="FF0000"/>
                </a:solidFill>
              </a:rPr>
              <a:t>を引く</a:t>
            </a:r>
            <a:endParaRPr kumimoji="1" lang="ja-JP" altLang="en-US" sz="40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526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1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2492896"/>
            <a:ext cx="896850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4400" b="1" dirty="0">
                <a:solidFill>
                  <a:schemeClr val="bg1"/>
                </a:solidFill>
                <a:latin typeface="游ゴシック体"/>
                <a:hlinkClick r:id="rId2"/>
              </a:rPr>
              <a:t>【</a:t>
            </a:r>
            <a:r>
              <a:rPr lang="ja-JP" altLang="en-US" sz="4400" b="1" dirty="0">
                <a:solidFill>
                  <a:schemeClr val="bg1"/>
                </a:solidFill>
                <a:latin typeface="游ゴシック体"/>
                <a:hlinkClick r:id="rId2"/>
              </a:rPr>
              <a:t>外務省</a:t>
            </a:r>
            <a:r>
              <a:rPr lang="en-US" altLang="ja-JP" sz="4400" b="1" dirty="0">
                <a:solidFill>
                  <a:schemeClr val="bg1"/>
                </a:solidFill>
                <a:latin typeface="游ゴシック体"/>
                <a:hlinkClick r:id="rId2"/>
              </a:rPr>
              <a:t>×SDGs】</a:t>
            </a:r>
            <a:r>
              <a:rPr lang="ja-JP" altLang="en-US" sz="4400" b="1" dirty="0">
                <a:solidFill>
                  <a:schemeClr val="bg1"/>
                </a:solidFill>
                <a:latin typeface="游ゴシック体"/>
                <a:hlinkClick r:id="rId2"/>
              </a:rPr>
              <a:t>どれから始める</a:t>
            </a:r>
            <a:r>
              <a:rPr lang="ja-JP" altLang="en-US" sz="4400" b="1" dirty="0" smtClean="0">
                <a:solidFill>
                  <a:schemeClr val="bg1"/>
                </a:solidFill>
                <a:latin typeface="游ゴシック体"/>
                <a:hlinkClick r:id="rId2"/>
              </a:rPr>
              <a:t>？</a:t>
            </a:r>
            <a:r>
              <a:rPr lang="en-US" altLang="ja-JP" sz="4400" b="1" dirty="0" smtClean="0">
                <a:solidFill>
                  <a:schemeClr val="bg1"/>
                </a:solidFill>
                <a:latin typeface="游ゴシック体"/>
                <a:hlinkClick r:id="rId2"/>
              </a:rPr>
              <a:t/>
            </a:r>
            <a:br>
              <a:rPr lang="en-US" altLang="ja-JP" sz="4400" b="1" dirty="0" smtClean="0">
                <a:solidFill>
                  <a:schemeClr val="bg1"/>
                </a:solidFill>
                <a:latin typeface="游ゴシック体"/>
                <a:hlinkClick r:id="rId2"/>
              </a:rPr>
            </a:br>
            <a:r>
              <a:rPr lang="ja-JP" altLang="en-US" sz="4400" b="1" dirty="0" smtClean="0">
                <a:solidFill>
                  <a:schemeClr val="bg1"/>
                </a:solidFill>
                <a:latin typeface="游ゴシック体"/>
                <a:hlinkClick r:id="rId2"/>
              </a:rPr>
              <a:t>未来</a:t>
            </a:r>
            <a:r>
              <a:rPr lang="ja-JP" altLang="en-US" sz="4400" b="1" dirty="0">
                <a:solidFill>
                  <a:schemeClr val="bg1"/>
                </a:solidFill>
                <a:latin typeface="游ゴシック体"/>
                <a:hlinkClick r:id="rId2"/>
              </a:rPr>
              <a:t>のため</a:t>
            </a:r>
            <a:r>
              <a:rPr lang="ja-JP" altLang="en-US" sz="4400" b="1" dirty="0" smtClean="0">
                <a:solidFill>
                  <a:schemeClr val="bg1"/>
                </a:solidFill>
                <a:latin typeface="游ゴシック体"/>
                <a:hlinkClick r:id="rId2"/>
              </a:rPr>
              <a:t>に</a:t>
            </a:r>
            <a:endParaRPr lang="ja-JP" alt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33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ＳＤＧｓ　ワークシート</a:t>
            </a:r>
            <a:endParaRPr kumimoji="1"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kumimoji="1" lang="ja-JP" altLang="en-US" sz="5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１～１７項目</a:t>
            </a:r>
            <a:endParaRPr kumimoji="1" lang="en-US" altLang="ja-JP" sz="54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優先的</a:t>
            </a:r>
            <a:r>
              <a:rPr lang="ja-JP" altLang="en-US" sz="4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に取り組んでいきたい項目や目標を、１～３位まで順位をつけよう。</a:t>
            </a:r>
            <a:endParaRPr lang="en-US" altLang="ja-JP" sz="44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4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具体的にできることや理由をその右側に書いてみよう。</a:t>
            </a:r>
            <a:endParaRPr kumimoji="1" lang="ja-JP" altLang="en-US" sz="4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81989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89891" y="118225"/>
            <a:ext cx="77862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 smtClean="0"/>
              <a:t>１～３位で書いたことを</a:t>
            </a:r>
            <a:endParaRPr kumimoji="1" lang="en-US" altLang="ja-JP" sz="4800" b="1" dirty="0" smtClean="0"/>
          </a:p>
          <a:p>
            <a:r>
              <a:rPr kumimoji="1" lang="ja-JP" altLang="en-US" sz="4800" b="1" dirty="0" smtClean="0"/>
              <a:t>グループで共有</a:t>
            </a:r>
            <a:r>
              <a:rPr lang="ja-JP" altLang="en-US" sz="4800" b="1" dirty="0" smtClean="0"/>
              <a:t>しよう！</a:t>
            </a:r>
            <a:endParaRPr kumimoji="1" lang="ja-JP" altLang="en-US" sz="4800" b="1" dirty="0"/>
          </a:p>
        </p:txBody>
      </p:sp>
      <p:grpSp>
        <p:nvGrpSpPr>
          <p:cNvPr id="10" name="グループ化 9"/>
          <p:cNvGrpSpPr/>
          <p:nvPr/>
        </p:nvGrpSpPr>
        <p:grpSpPr>
          <a:xfrm>
            <a:off x="1602508" y="2380736"/>
            <a:ext cx="5805055" cy="3550411"/>
            <a:chOff x="1034472" y="2360862"/>
            <a:chExt cx="7185891" cy="4450955"/>
          </a:xfrm>
        </p:grpSpPr>
        <p:sp>
          <p:nvSpPr>
            <p:cNvPr id="2" name="正方形/長方形 1"/>
            <p:cNvSpPr/>
            <p:nvPr/>
          </p:nvSpPr>
          <p:spPr>
            <a:xfrm>
              <a:off x="1219200" y="4239490"/>
              <a:ext cx="6724073" cy="129309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正方形/長方形 4"/>
            <p:cNvSpPr/>
            <p:nvPr/>
          </p:nvSpPr>
          <p:spPr>
            <a:xfrm rot="5400000">
              <a:off x="2519218" y="4537363"/>
              <a:ext cx="4031672" cy="147781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二等辺三角形 5"/>
            <p:cNvSpPr/>
            <p:nvPr/>
          </p:nvSpPr>
          <p:spPr>
            <a:xfrm>
              <a:off x="4378035" y="2360862"/>
              <a:ext cx="314037" cy="369455"/>
            </a:xfrm>
            <a:prstGeom prst="triangle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二等辺三角形 6"/>
            <p:cNvSpPr/>
            <p:nvPr/>
          </p:nvSpPr>
          <p:spPr>
            <a:xfrm rot="5400000">
              <a:off x="7878617" y="4119416"/>
              <a:ext cx="314037" cy="369455"/>
            </a:xfrm>
            <a:prstGeom prst="triangle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二等辺三角形 7"/>
            <p:cNvSpPr/>
            <p:nvPr/>
          </p:nvSpPr>
          <p:spPr>
            <a:xfrm rot="16200000">
              <a:off x="1062181" y="4119415"/>
              <a:ext cx="314037" cy="369455"/>
            </a:xfrm>
            <a:prstGeom prst="triangle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/>
            <p:cNvSpPr/>
            <p:nvPr/>
          </p:nvSpPr>
          <p:spPr>
            <a:xfrm rot="10800000">
              <a:off x="4378034" y="6442362"/>
              <a:ext cx="314037" cy="369455"/>
            </a:xfrm>
            <a:prstGeom prst="triangle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" name="テキスト ボックス 2"/>
          <p:cNvSpPr txBox="1"/>
          <p:nvPr/>
        </p:nvSpPr>
        <p:spPr>
          <a:xfrm>
            <a:off x="3652101" y="1553473"/>
            <a:ext cx="1810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 smtClean="0">
                <a:solidFill>
                  <a:schemeClr val="accent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社会</a:t>
            </a:r>
            <a:endParaRPr kumimoji="1" lang="ja-JP" altLang="en-US" sz="5400" dirty="0">
              <a:solidFill>
                <a:schemeClr val="accent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562565" y="5794649"/>
            <a:ext cx="1810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400" dirty="0">
                <a:solidFill>
                  <a:schemeClr val="accent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個人</a:t>
            </a:r>
            <a:endParaRPr kumimoji="1" lang="ja-JP" altLang="en-US" sz="5400" dirty="0">
              <a:solidFill>
                <a:schemeClr val="accent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0" y="3436220"/>
            <a:ext cx="1810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400" dirty="0">
                <a:solidFill>
                  <a:schemeClr val="accent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現在</a:t>
            </a:r>
            <a:endParaRPr kumimoji="1" lang="ja-JP" altLang="en-US" sz="5400" dirty="0">
              <a:solidFill>
                <a:schemeClr val="accent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499927" y="3436220"/>
            <a:ext cx="1810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400" dirty="0">
                <a:solidFill>
                  <a:schemeClr val="accent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未来</a:t>
            </a:r>
            <a:endParaRPr kumimoji="1" lang="ja-JP" altLang="en-US" sz="5400" dirty="0">
              <a:solidFill>
                <a:schemeClr val="accent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298272" y="5036277"/>
            <a:ext cx="38457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FF0000"/>
                </a:solidFill>
              </a:rPr>
              <a:t>空いているところに、</a:t>
            </a:r>
            <a:endParaRPr kumimoji="1" lang="en-US" altLang="ja-JP" sz="2400" b="1" dirty="0" smtClean="0">
              <a:solidFill>
                <a:srgbClr val="FF0000"/>
              </a:solidFill>
            </a:endParaRPr>
          </a:p>
          <a:p>
            <a:r>
              <a:rPr kumimoji="1" lang="ja-JP" altLang="en-US" sz="2400" b="1" dirty="0" smtClean="0">
                <a:solidFill>
                  <a:srgbClr val="FF0000"/>
                </a:solidFill>
              </a:rPr>
              <a:t>気づきを書き加えていこう</a:t>
            </a:r>
            <a:endParaRPr kumimoji="1" lang="en-US" altLang="ja-JP" sz="2400" b="1" dirty="0" smtClean="0">
              <a:solidFill>
                <a:srgbClr val="FF0000"/>
              </a:solidFill>
            </a:endParaRPr>
          </a:p>
          <a:p>
            <a:r>
              <a:rPr lang="ja-JP" altLang="en-US" sz="2400" b="1" dirty="0" smtClean="0">
                <a:solidFill>
                  <a:srgbClr val="FF0000"/>
                </a:solidFill>
              </a:rPr>
              <a:t>・</a:t>
            </a:r>
            <a:endParaRPr lang="en-US" altLang="ja-JP" sz="2400" b="1" dirty="0" smtClean="0">
              <a:solidFill>
                <a:srgbClr val="FF0000"/>
              </a:solidFill>
            </a:endParaRPr>
          </a:p>
          <a:p>
            <a:r>
              <a:rPr kumimoji="1" lang="ja-JP" altLang="en-US" sz="2400" b="1" dirty="0">
                <a:solidFill>
                  <a:srgbClr val="FF0000"/>
                </a:solidFill>
              </a:rPr>
              <a:t>・</a:t>
            </a:r>
          </a:p>
        </p:txBody>
      </p:sp>
    </p:spTree>
    <p:extLst>
      <p:ext uri="{BB962C8B-B14F-4D97-AF65-F5344CB8AC3E}">
        <p14:creationId xmlns:p14="http://schemas.microsoft.com/office/powerpoint/2010/main" val="1827022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277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95222" y="0"/>
            <a:ext cx="7887096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6600" b="0" i="0" dirty="0" smtClean="0">
                <a:solidFill>
                  <a:srgbClr val="333333"/>
                </a:solidFill>
                <a:effectLst/>
                <a:latin typeface="游ゴシック体"/>
              </a:rPr>
              <a:t>SDGs </a:t>
            </a:r>
            <a:r>
              <a:rPr lang="en-US" altLang="ja-JP" sz="4400" b="0" i="0" dirty="0" smtClean="0">
                <a:solidFill>
                  <a:srgbClr val="333333"/>
                </a:solidFill>
                <a:effectLst/>
                <a:latin typeface="游ゴシック体"/>
              </a:rPr>
              <a:t>(</a:t>
            </a:r>
            <a:r>
              <a:rPr lang="ja-JP" altLang="en-US" sz="4400" b="0" i="0" dirty="0" smtClean="0">
                <a:solidFill>
                  <a:srgbClr val="333333"/>
                </a:solidFill>
                <a:effectLst/>
                <a:latin typeface="游ゴシック体"/>
              </a:rPr>
              <a:t>持続可能な開発目標</a:t>
            </a:r>
            <a:r>
              <a:rPr lang="en-US" altLang="ja-JP" sz="4400" b="0" i="0" dirty="0" smtClean="0">
                <a:solidFill>
                  <a:srgbClr val="333333"/>
                </a:solidFill>
                <a:effectLst/>
                <a:latin typeface="游ゴシック体"/>
              </a:rPr>
              <a:t>)</a:t>
            </a:r>
            <a:endParaRPr lang="ja-JP" altLang="en-US" sz="6600" dirty="0"/>
          </a:p>
        </p:txBody>
      </p:sp>
      <p:sp>
        <p:nvSpPr>
          <p:cNvPr id="2" name="正方形/長方形 1"/>
          <p:cNvSpPr/>
          <p:nvPr/>
        </p:nvSpPr>
        <p:spPr>
          <a:xfrm>
            <a:off x="189344" y="1107996"/>
            <a:ext cx="895465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6600" b="0" i="0" dirty="0" smtClean="0">
                <a:solidFill>
                  <a:srgbClr val="333333"/>
                </a:solidFill>
                <a:effectLst/>
                <a:latin typeface="游ゴシック体"/>
              </a:rPr>
              <a:t>2030</a:t>
            </a:r>
            <a:r>
              <a:rPr lang="ja-JP" altLang="en-US" sz="3600" b="0" i="0" dirty="0" smtClean="0">
                <a:solidFill>
                  <a:srgbClr val="333333"/>
                </a:solidFill>
                <a:effectLst/>
                <a:latin typeface="游ゴシック体"/>
              </a:rPr>
              <a:t>年までに</a:t>
            </a:r>
            <a:r>
              <a:rPr lang="ja-JP" altLang="en-US" sz="3600" dirty="0">
                <a:solidFill>
                  <a:srgbClr val="333333"/>
                </a:solidFill>
                <a:latin typeface="游ゴシック体"/>
              </a:rPr>
              <a:t>、</a:t>
            </a:r>
            <a:r>
              <a:rPr lang="ja-JP" altLang="en-US" sz="3600" b="0" i="0" dirty="0" smtClean="0">
                <a:solidFill>
                  <a:srgbClr val="333333"/>
                </a:solidFill>
                <a:effectLst/>
                <a:latin typeface="游ゴシック体"/>
              </a:rPr>
              <a:t>持続可能でよりよい世界を目指す国際目標。</a:t>
            </a:r>
            <a:r>
              <a:rPr lang="en-US" altLang="ja-JP" sz="3600" b="0" i="0" dirty="0" smtClean="0">
                <a:solidFill>
                  <a:srgbClr val="333333"/>
                </a:solidFill>
                <a:effectLst/>
                <a:latin typeface="游ゴシック体"/>
              </a:rPr>
              <a:t/>
            </a:r>
            <a:br>
              <a:rPr lang="en-US" altLang="ja-JP" sz="3600" b="0" i="0" dirty="0" smtClean="0">
                <a:solidFill>
                  <a:srgbClr val="333333"/>
                </a:solidFill>
                <a:effectLst/>
                <a:latin typeface="游ゴシック体"/>
              </a:rPr>
            </a:br>
            <a:r>
              <a:rPr lang="en-US" altLang="ja-JP" sz="6600" b="1" i="0" dirty="0" smtClean="0">
                <a:solidFill>
                  <a:srgbClr val="333333"/>
                </a:solidFill>
                <a:effectLst/>
                <a:latin typeface="游ゴシック体"/>
              </a:rPr>
              <a:t>17</a:t>
            </a:r>
            <a:r>
              <a:rPr lang="ja-JP" altLang="en-US" sz="3600" b="1" i="0" dirty="0" smtClean="0">
                <a:solidFill>
                  <a:srgbClr val="333333"/>
                </a:solidFill>
                <a:effectLst/>
                <a:latin typeface="游ゴシック体"/>
              </a:rPr>
              <a:t>のゴール・</a:t>
            </a:r>
            <a:r>
              <a:rPr lang="en-US" altLang="ja-JP" sz="6600" b="1" i="0" dirty="0" smtClean="0">
                <a:solidFill>
                  <a:srgbClr val="333333"/>
                </a:solidFill>
                <a:effectLst/>
                <a:latin typeface="游ゴシック体"/>
              </a:rPr>
              <a:t>169</a:t>
            </a:r>
            <a:r>
              <a:rPr lang="ja-JP" altLang="en-US" sz="3600" b="1" i="0" dirty="0" smtClean="0">
                <a:solidFill>
                  <a:srgbClr val="333333"/>
                </a:solidFill>
                <a:effectLst/>
                <a:latin typeface="游ゴシック体"/>
              </a:rPr>
              <a:t>のターゲット</a:t>
            </a:r>
            <a:endParaRPr lang="en-US" altLang="ja-JP" sz="3600" b="1" i="0" dirty="0" smtClean="0">
              <a:solidFill>
                <a:srgbClr val="333333"/>
              </a:solidFill>
              <a:effectLst/>
              <a:latin typeface="游ゴシック体"/>
            </a:endParaRPr>
          </a:p>
          <a:p>
            <a:r>
              <a:rPr lang="ja-JP" altLang="en-US" sz="3600" b="1" i="0" dirty="0" smtClean="0">
                <a:solidFill>
                  <a:srgbClr val="333333"/>
                </a:solidFill>
                <a:effectLst/>
                <a:latin typeface="游ゴシック体"/>
              </a:rPr>
              <a:t>から構成されている。</a:t>
            </a:r>
            <a:r>
              <a:rPr lang="en-US" altLang="ja-JP" sz="3600" b="1" i="0" dirty="0" smtClean="0">
                <a:solidFill>
                  <a:srgbClr val="333333"/>
                </a:solidFill>
                <a:effectLst/>
                <a:latin typeface="游ゴシック体"/>
              </a:rPr>
              <a:t/>
            </a:r>
            <a:br>
              <a:rPr lang="en-US" altLang="ja-JP" sz="3600" b="1" i="0" dirty="0" smtClean="0">
                <a:solidFill>
                  <a:srgbClr val="333333"/>
                </a:solidFill>
                <a:effectLst/>
                <a:latin typeface="游ゴシック体"/>
              </a:rPr>
            </a:br>
            <a:endParaRPr lang="ja-JP" altLang="en-US" sz="3600" dirty="0"/>
          </a:p>
        </p:txBody>
      </p:sp>
      <p:sp>
        <p:nvSpPr>
          <p:cNvPr id="6" name="正方形/長方形 5"/>
          <p:cNvSpPr/>
          <p:nvPr/>
        </p:nvSpPr>
        <p:spPr>
          <a:xfrm>
            <a:off x="189344" y="1209040"/>
            <a:ext cx="1791856" cy="82296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189344" y="2834640"/>
            <a:ext cx="948576" cy="82296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298304" y="2834640"/>
            <a:ext cx="1385456" cy="82296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4190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749856" y="747745"/>
            <a:ext cx="791434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7200" b="1" dirty="0" smtClean="0">
                <a:solidFill>
                  <a:srgbClr val="333333"/>
                </a:solidFill>
                <a:latin typeface="游ゴシック体"/>
              </a:rPr>
              <a:t>leave </a:t>
            </a:r>
            <a:r>
              <a:rPr lang="en-US" altLang="ja-JP" sz="7200" b="1" dirty="0">
                <a:solidFill>
                  <a:srgbClr val="333333"/>
                </a:solidFill>
                <a:latin typeface="游ゴシック体"/>
              </a:rPr>
              <a:t>no one </a:t>
            </a:r>
            <a:r>
              <a:rPr lang="en-US" altLang="ja-JP" sz="7200" b="1" dirty="0" smtClean="0">
                <a:solidFill>
                  <a:srgbClr val="333333"/>
                </a:solidFill>
                <a:latin typeface="游ゴシック体"/>
              </a:rPr>
              <a:t>behind</a:t>
            </a:r>
            <a:endParaRPr lang="ja-JP" altLang="en-US" sz="72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46631" y="4641237"/>
            <a:ext cx="87207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400" dirty="0" smtClean="0"/>
              <a:t>動画に出演している芸能人</a:t>
            </a:r>
            <a:r>
              <a:rPr lang="ja-JP" altLang="en-US" sz="4400" dirty="0" smtClean="0"/>
              <a:t>は、</a:t>
            </a:r>
            <a:endParaRPr lang="en-US" altLang="ja-JP" sz="4400" dirty="0" smtClean="0"/>
          </a:p>
          <a:p>
            <a:pPr algn="ctr"/>
            <a:r>
              <a:rPr lang="ja-JP" altLang="en-US" sz="4400" dirty="0" smtClean="0"/>
              <a:t>だれでしょうか？</a:t>
            </a:r>
            <a:endParaRPr kumimoji="1" lang="ja-JP" altLang="en-US" sz="4400" dirty="0"/>
          </a:p>
        </p:txBody>
      </p:sp>
      <p:sp>
        <p:nvSpPr>
          <p:cNvPr id="5" name="正方形/長方形 4"/>
          <p:cNvSpPr/>
          <p:nvPr/>
        </p:nvSpPr>
        <p:spPr>
          <a:xfrm>
            <a:off x="749856" y="2231664"/>
            <a:ext cx="791434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b="1" dirty="0">
                <a:solidFill>
                  <a:srgbClr val="333333"/>
                </a:solidFill>
                <a:latin typeface="游ゴシック体"/>
              </a:rPr>
              <a:t>地球上の</a:t>
            </a:r>
            <a:endParaRPr lang="en-US" altLang="ja-JP" sz="2800" b="1" dirty="0">
              <a:solidFill>
                <a:srgbClr val="333333"/>
              </a:solidFill>
              <a:latin typeface="游ゴシック体"/>
            </a:endParaRPr>
          </a:p>
          <a:p>
            <a:pPr algn="ctr"/>
            <a:r>
              <a:rPr lang="ja-JP" altLang="en-US" sz="2800" b="1" dirty="0">
                <a:solidFill>
                  <a:srgbClr val="333333"/>
                </a:solidFill>
                <a:latin typeface="游ゴシック体"/>
              </a:rPr>
              <a:t>「</a:t>
            </a:r>
            <a:r>
              <a:rPr lang="ja-JP" altLang="en-US" sz="5400" b="1" dirty="0">
                <a:solidFill>
                  <a:srgbClr val="333333"/>
                </a:solidFill>
                <a:latin typeface="游ゴシック体"/>
              </a:rPr>
              <a:t>誰一人取り残さない</a:t>
            </a:r>
            <a:r>
              <a:rPr lang="ja-JP" altLang="en-US" sz="2800" b="1" dirty="0">
                <a:solidFill>
                  <a:srgbClr val="333333"/>
                </a:solidFill>
                <a:latin typeface="游ゴシック体"/>
              </a:rPr>
              <a:t>」</a:t>
            </a:r>
            <a:endParaRPr lang="en-US" altLang="ja-JP" sz="2800" b="1" dirty="0">
              <a:solidFill>
                <a:srgbClr val="333333"/>
              </a:solidFill>
              <a:latin typeface="游ゴシック体"/>
            </a:endParaRPr>
          </a:p>
          <a:p>
            <a:r>
              <a:rPr lang="ja-JP" altLang="en-US" sz="2800" b="1" dirty="0">
                <a:solidFill>
                  <a:srgbClr val="333333"/>
                </a:solidFill>
                <a:latin typeface="游ゴシック体"/>
              </a:rPr>
              <a:t>ことを誓っている。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811183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95536" y="2756043"/>
            <a:ext cx="85298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5400" b="1" i="0" dirty="0" smtClean="0">
                <a:solidFill>
                  <a:srgbClr val="E53900"/>
                </a:solidFill>
                <a:effectLst/>
                <a:latin typeface="游ゴシック体"/>
                <a:hlinkClick r:id="rId2"/>
              </a:rPr>
              <a:t>ピコ太郎</a:t>
            </a:r>
            <a:r>
              <a:rPr lang="en-US" altLang="ja-JP" sz="5400" b="1" i="0" dirty="0" smtClean="0">
                <a:solidFill>
                  <a:srgbClr val="E53900"/>
                </a:solidFill>
                <a:effectLst/>
                <a:latin typeface="游ゴシック体"/>
                <a:hlinkClick r:id="rId2"/>
              </a:rPr>
              <a:t>×</a:t>
            </a:r>
            <a:r>
              <a:rPr lang="ja-JP" altLang="en-US" sz="5400" b="1" i="0" dirty="0" smtClean="0">
                <a:solidFill>
                  <a:srgbClr val="E53900"/>
                </a:solidFill>
                <a:effectLst/>
                <a:latin typeface="游ゴシック体"/>
                <a:hlinkClick r:id="rId2"/>
              </a:rPr>
              <a:t>外務省～</a:t>
            </a:r>
            <a:r>
              <a:rPr lang="en-US" altLang="ja-JP" sz="5400" b="1" i="0" dirty="0" smtClean="0">
                <a:solidFill>
                  <a:srgbClr val="E53900"/>
                </a:solidFill>
                <a:effectLst/>
                <a:latin typeface="游ゴシック体"/>
                <a:hlinkClick r:id="rId2"/>
              </a:rPr>
              <a:t>PPAP</a:t>
            </a:r>
            <a:r>
              <a:rPr lang="ja-JP" altLang="en-US" sz="5400" b="1" i="0" dirty="0" smtClean="0">
                <a:solidFill>
                  <a:srgbClr val="E53900"/>
                </a:solidFill>
                <a:effectLst/>
                <a:latin typeface="游ゴシック体"/>
                <a:hlinkClick r:id="rId2"/>
              </a:rPr>
              <a:t>～</a:t>
            </a:r>
            <a:endParaRPr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2166823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728113" y="1960480"/>
            <a:ext cx="7558479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1500" b="1" dirty="0" smtClean="0">
                <a:solidFill>
                  <a:srgbClr val="333333"/>
                </a:solidFill>
                <a:latin typeface="游ゴシック体"/>
              </a:rPr>
              <a:t>１７の目標</a:t>
            </a:r>
            <a:endParaRPr lang="en-US" altLang="ja-JP" sz="11500" b="1" dirty="0">
              <a:solidFill>
                <a:srgbClr val="333333"/>
              </a:solidFill>
              <a:latin typeface="游ゴシック体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032889" y="257192"/>
            <a:ext cx="510909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9600" b="1" dirty="0" smtClean="0">
                <a:solidFill>
                  <a:srgbClr val="00B0F0"/>
                </a:solidFill>
                <a:latin typeface="游ゴシック体"/>
              </a:rPr>
              <a:t>「知る」</a:t>
            </a:r>
            <a:endParaRPr lang="en-US" altLang="ja-JP" sz="9600" b="1" dirty="0">
              <a:solidFill>
                <a:srgbClr val="00B0F0"/>
              </a:solidFill>
              <a:latin typeface="游ゴシック体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904374" y="3822528"/>
            <a:ext cx="7520007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4400" b="1" dirty="0" smtClean="0">
                <a:solidFill>
                  <a:srgbClr val="333333"/>
                </a:solidFill>
                <a:latin typeface="游ゴシック体"/>
              </a:rPr>
              <a:t>習ったことを思い出しながら</a:t>
            </a:r>
            <a:endParaRPr lang="en-US" altLang="ja-JP" sz="4400" b="1" dirty="0" smtClean="0">
              <a:solidFill>
                <a:srgbClr val="333333"/>
              </a:solidFill>
              <a:latin typeface="游ゴシック体"/>
            </a:endParaRPr>
          </a:p>
          <a:p>
            <a:pPr algn="ctr"/>
            <a:r>
              <a:rPr lang="ja-JP" altLang="en-US" sz="4400" b="1" dirty="0" smtClean="0">
                <a:solidFill>
                  <a:srgbClr val="333333"/>
                </a:solidFill>
                <a:latin typeface="游ゴシック体"/>
              </a:rPr>
              <a:t>□に言葉を入れていこう！</a:t>
            </a:r>
            <a:endParaRPr lang="en-US" altLang="ja-JP" sz="4400" b="1" dirty="0">
              <a:solidFill>
                <a:srgbClr val="333333"/>
              </a:solidFill>
              <a:latin typeface="游ゴシック体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955944" y="5561787"/>
            <a:ext cx="526297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4400" b="1" dirty="0" smtClean="0">
                <a:solidFill>
                  <a:srgbClr val="333333"/>
                </a:solidFill>
                <a:latin typeface="游ゴシック体"/>
              </a:rPr>
              <a:t>グループで相談ＯＫ</a:t>
            </a:r>
            <a:endParaRPr lang="en-US" altLang="ja-JP" sz="4400" b="1" dirty="0">
              <a:solidFill>
                <a:srgbClr val="333333"/>
              </a:solidFill>
              <a:latin typeface="游ゴシック体"/>
            </a:endParaRPr>
          </a:p>
        </p:txBody>
      </p:sp>
    </p:spTree>
    <p:extLst>
      <p:ext uri="{BB962C8B-B14F-4D97-AF65-F5344CB8AC3E}">
        <p14:creationId xmlns:p14="http://schemas.microsoft.com/office/powerpoint/2010/main" val="4049304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42645" y="0"/>
            <a:ext cx="7033847" cy="6858000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2930770" y="609600"/>
            <a:ext cx="1477108" cy="773723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1534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30036" y="187166"/>
            <a:ext cx="6631710" cy="6670834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2790093" y="820616"/>
            <a:ext cx="1477108" cy="773723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0181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221</Words>
  <Application>Microsoft Office PowerPoint</Application>
  <PresentationFormat>画面に合わせる (4:3)</PresentationFormat>
  <Paragraphs>46</Paragraphs>
  <Slides>28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28</vt:i4>
      </vt:variant>
    </vt:vector>
  </HeadingPairs>
  <TitlesOfParts>
    <vt:vector size="29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ＳＤＧｓ　ワークシート</vt:lpstr>
      <vt:lpstr>PowerPoint プレゼンテーション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</dc:creator>
  <cp:lastModifiedBy>Microsoft</cp:lastModifiedBy>
  <cp:revision>7</cp:revision>
  <dcterms:created xsi:type="dcterms:W3CDTF">2020-03-10T02:41:41Z</dcterms:created>
  <dcterms:modified xsi:type="dcterms:W3CDTF">2020-03-10T05:03:33Z</dcterms:modified>
</cp:coreProperties>
</file>